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4"/>
  </p:notesMasterIdLst>
  <p:handoutMasterIdLst>
    <p:handoutMasterId r:id="rId65"/>
  </p:handoutMasterIdLst>
  <p:sldIdLst>
    <p:sldId id="591" r:id="rId5"/>
    <p:sldId id="592" r:id="rId6"/>
    <p:sldId id="606" r:id="rId7"/>
    <p:sldId id="607" r:id="rId8"/>
    <p:sldId id="608" r:id="rId9"/>
    <p:sldId id="603" r:id="rId10"/>
    <p:sldId id="604" r:id="rId11"/>
    <p:sldId id="605" r:id="rId12"/>
    <p:sldId id="614" r:id="rId13"/>
    <p:sldId id="649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09" r:id="rId22"/>
    <p:sldId id="629" r:id="rId23"/>
    <p:sldId id="630" r:id="rId24"/>
    <p:sldId id="610" r:id="rId25"/>
    <p:sldId id="602" r:id="rId26"/>
    <p:sldId id="612" r:id="rId27"/>
    <p:sldId id="616" r:id="rId28"/>
    <p:sldId id="631" r:id="rId29"/>
    <p:sldId id="634" r:id="rId30"/>
    <p:sldId id="632" r:id="rId31"/>
    <p:sldId id="633" r:id="rId32"/>
    <p:sldId id="635" r:id="rId33"/>
    <p:sldId id="615" r:id="rId34"/>
    <p:sldId id="637" r:id="rId35"/>
    <p:sldId id="638" r:id="rId36"/>
    <p:sldId id="636" r:id="rId37"/>
    <p:sldId id="620" r:id="rId38"/>
    <p:sldId id="643" r:id="rId39"/>
    <p:sldId id="639" r:id="rId40"/>
    <p:sldId id="640" r:id="rId41"/>
    <p:sldId id="641" r:id="rId42"/>
    <p:sldId id="642" r:id="rId43"/>
    <p:sldId id="613" r:id="rId44"/>
    <p:sldId id="594" r:id="rId45"/>
    <p:sldId id="595" r:id="rId46"/>
    <p:sldId id="596" r:id="rId47"/>
    <p:sldId id="601" r:id="rId48"/>
    <p:sldId id="600" r:id="rId49"/>
    <p:sldId id="617" r:id="rId50"/>
    <p:sldId id="618" r:id="rId51"/>
    <p:sldId id="646" r:id="rId52"/>
    <p:sldId id="647" r:id="rId53"/>
    <p:sldId id="619" r:id="rId54"/>
    <p:sldId id="644" r:id="rId55"/>
    <p:sldId id="651" r:id="rId56"/>
    <p:sldId id="652" r:id="rId57"/>
    <p:sldId id="621" r:id="rId58"/>
    <p:sldId id="648" r:id="rId59"/>
    <p:sldId id="650" r:id="rId60"/>
    <p:sldId id="645" r:id="rId61"/>
    <p:sldId id="599" r:id="rId62"/>
    <p:sldId id="593" r:id="rId6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B822B-315D-4BA1-9D57-FB940D9F635D}">
          <p14:sldIdLst>
            <p14:sldId id="591"/>
            <p14:sldId id="592"/>
            <p14:sldId id="606"/>
            <p14:sldId id="607"/>
            <p14:sldId id="608"/>
            <p14:sldId id="603"/>
            <p14:sldId id="604"/>
            <p14:sldId id="605"/>
            <p14:sldId id="614"/>
            <p14:sldId id="649"/>
            <p14:sldId id="622"/>
            <p14:sldId id="623"/>
            <p14:sldId id="624"/>
            <p14:sldId id="625"/>
            <p14:sldId id="626"/>
            <p14:sldId id="627"/>
            <p14:sldId id="628"/>
            <p14:sldId id="609"/>
            <p14:sldId id="629"/>
            <p14:sldId id="630"/>
            <p14:sldId id="610"/>
            <p14:sldId id="602"/>
            <p14:sldId id="612"/>
            <p14:sldId id="616"/>
            <p14:sldId id="631"/>
            <p14:sldId id="634"/>
            <p14:sldId id="632"/>
            <p14:sldId id="633"/>
            <p14:sldId id="635"/>
            <p14:sldId id="615"/>
            <p14:sldId id="637"/>
            <p14:sldId id="638"/>
            <p14:sldId id="636"/>
            <p14:sldId id="620"/>
            <p14:sldId id="643"/>
            <p14:sldId id="639"/>
            <p14:sldId id="640"/>
            <p14:sldId id="641"/>
            <p14:sldId id="642"/>
            <p14:sldId id="613"/>
            <p14:sldId id="594"/>
            <p14:sldId id="595"/>
            <p14:sldId id="596"/>
            <p14:sldId id="601"/>
            <p14:sldId id="600"/>
            <p14:sldId id="617"/>
            <p14:sldId id="618"/>
            <p14:sldId id="646"/>
            <p14:sldId id="647"/>
            <p14:sldId id="619"/>
            <p14:sldId id="644"/>
            <p14:sldId id="651"/>
            <p14:sldId id="652"/>
            <p14:sldId id="621"/>
            <p14:sldId id="648"/>
            <p14:sldId id="650"/>
            <p14:sldId id="645"/>
            <p14:sldId id="599"/>
            <p14:sldId id="5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1604"/>
    <a:srgbClr val="CCFF99"/>
    <a:srgbClr val="FFCCFF"/>
    <a:srgbClr val="FFCCCC"/>
    <a:srgbClr val="64AC6B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84958" autoAdjust="0"/>
  </p:normalViewPr>
  <p:slideViewPr>
    <p:cSldViewPr snapToObjects="1">
      <p:cViewPr>
        <p:scale>
          <a:sx n="80" d="100"/>
          <a:sy n="80" d="100"/>
        </p:scale>
        <p:origin x="-1402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5" d="100"/>
          <a:sy n="75" d="100"/>
        </p:scale>
        <p:origin x="-2006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9790F-BF06-8A42-BBE2-5E000808A501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A8B8-873E-3C40-B2CF-1096FB15FF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8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F5C8-CDB2-C146-8D99-75E0A90BFEE3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E0B88-2B35-E14C-8E03-B22C3E2E3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1952"/>
            <a:ext cx="1460500" cy="7493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6" y="3"/>
            <a:ext cx="1608137" cy="73448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68101"/>
            <a:ext cx="6569039" cy="5947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552221"/>
            <a:ext cx="8140700" cy="44338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8817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80D3F4-BE92-40ED-BB36-22F03F9BF743}" type="datetimeFigureOut">
              <a:rPr lang="en-US" smtClean="0"/>
              <a:t>3/28/2016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72816"/>
            <a:ext cx="8211600" cy="482453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>
              <a:lnSpc>
                <a:spcPts val="2200"/>
              </a:lnSpc>
              <a:spcAft>
                <a:spcPts val="0"/>
              </a:spcAft>
              <a:defRPr sz="1900" b="0" i="0">
                <a:latin typeface="Arial" pitchFamily="34" charset="0"/>
                <a:cs typeface="Arial"/>
              </a:defRPr>
            </a:lvl1pPr>
            <a:lvl2pPr marL="541338" indent="-271463" algn="l"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baseline="0">
                <a:latin typeface="Arial" pitchFamily="34" charset="0"/>
                <a:cs typeface="Arial" pitchFamily="34" charset="0"/>
              </a:defRPr>
            </a:lvl2pPr>
            <a:lvl3pPr marL="763588" indent="-211138">
              <a:buFont typeface="Arial" pitchFamily="34" charset="0"/>
              <a:buChar char="•"/>
              <a:defRPr sz="1200" baseline="0">
                <a:latin typeface="Arial" pitchFamily="34" charset="0"/>
              </a:defRPr>
            </a:lvl3pPr>
            <a:lvl4pPr marL="1001713" indent="-223838">
              <a:buFont typeface="Arial" pitchFamily="34" charset="0"/>
              <a:buChar char="–"/>
              <a:defRPr sz="1200" baseline="0">
                <a:latin typeface="Arial" pitchFamily="34" charset="0"/>
              </a:defRPr>
            </a:lvl4pPr>
            <a:lvl5pPr marL="660400" indent="-21590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400" smtClean="0"/>
              <a:t>Xxxx</a:t>
            </a:r>
          </a:p>
          <a:p>
            <a:pPr lvl="2"/>
            <a:r>
              <a:rPr lang="nl-NL" sz="1400" smtClean="0"/>
              <a:t>Xxx</a:t>
            </a:r>
          </a:p>
          <a:p>
            <a:pPr lvl="3"/>
            <a:r>
              <a:rPr lang="nl-NL" sz="1400" smtClean="0"/>
              <a:t>Xxxxx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86833-Amis-PPT_3-4-v4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1524000" y="6400800"/>
            <a:ext cx="1066800" cy="365125"/>
          </a:xfrm>
          <a:prstGeom prst="rect">
            <a:avLst/>
          </a:prstGeom>
        </p:spPr>
        <p:txBody>
          <a:bodyPr/>
          <a:lstStyle/>
          <a:p>
            <a:fld id="{5A736288-F49D-024F-9BD7-A880C3C3967D}" type="datetimeFigureOut">
              <a:rPr lang="nl-NL" smtClean="0"/>
              <a:pPr/>
              <a:t>28-3-2016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2590800" y="6400800"/>
            <a:ext cx="58674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C05-9E67-C04D-A762-4F923FEDFC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11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328084"/>
            <a:ext cx="8229600" cy="5418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600729"/>
            <a:ext cx="4066976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54" y="1600729"/>
            <a:ext cx="4066977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263" y="6388100"/>
            <a:ext cx="2895600" cy="366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829E7E"/>
              </a:buClr>
              <a:defRPr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794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327387"/>
            <a:ext cx="8229586" cy="54186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2029469"/>
            <a:ext cx="8229600" cy="408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864288"/>
            <a:ext cx="8229600" cy="406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4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538B5A-88BA-47DB-9D58-CDE197616FBC}" type="datetimeFigureOut">
              <a:rPr lang="en-US" smtClean="0"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470D-3322-4186-AB13-ABBD6DE2E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 descr="PPT_NEW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332656"/>
            <a:ext cx="92546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700" kern="1200">
          <a:solidFill>
            <a:srgbClr val="E3182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15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0.png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22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43.png"/><Relationship Id="rId10" Type="http://schemas.openxmlformats.org/officeDocument/2006/relationships/image" Target="../media/image6.png"/><Relationship Id="rId4" Type="http://schemas.openxmlformats.org/officeDocument/2006/relationships/image" Target="../media/image42.png"/><Relationship Id="rId9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-api-lucasjellema.apaas.em2.oraclecloud.com/departmen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40.png"/><Relationship Id="rId4" Type="http://schemas.openxmlformats.org/officeDocument/2006/relationships/image" Target="../media/image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gif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Lucas Jellema, 31st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218488" y="333375"/>
            <a:ext cx="925512" cy="503238"/>
          </a:xfrm>
        </p:spPr>
        <p:txBody>
          <a:bodyPr/>
          <a:lstStyle/>
          <a:p>
            <a:fld id="{8C6C32FA-E44F-1241-B9B5-7B8834E103E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19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800" y="566792"/>
            <a:ext cx="6336704" cy="990000"/>
          </a:xfrm>
        </p:spPr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one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viable</a:t>
            </a:r>
            <a:r>
              <a:rPr lang="nl-NL" dirty="0" smtClean="0"/>
              <a:t> platforms </a:t>
            </a:r>
            <a:r>
              <a:rPr lang="nl-NL" dirty="0" err="1" smtClean="0"/>
              <a:t>within</a:t>
            </a:r>
            <a:r>
              <a:rPr lang="nl-NL" dirty="0" smtClean="0"/>
              <a:t> new Oracle Micro Services platform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50396"/>
            <a:ext cx="8832527" cy="47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13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152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294938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04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4019172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469280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437112"/>
            <a:ext cx="443989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89240"/>
            <a:ext cx="321314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66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r = function (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  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r(g, </a:t>
            </a:r>
            <a:r>
              <a:rPr lang="en-US" sz="1600" dirty="0" err="1">
                <a:latin typeface="Lucida Console" panose="020B0609040504020204" pitchFamily="49" charset="0"/>
              </a:rPr>
              <a:t>process.argv</a:t>
            </a:r>
            <a:r>
              <a:rPr lang="en-US" sz="1600" dirty="0"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]),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11" y="4941168"/>
            <a:ext cx="7964185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function </a:t>
            </a:r>
            <a:r>
              <a:rPr lang="en-US" sz="1600" dirty="0" err="1">
                <a:latin typeface="Lucida Console" panose="020B0609040504020204" pitchFamily="49" charset="0"/>
              </a:rPr>
              <a:t>getGreeter</a:t>
            </a:r>
            <a:r>
              <a:rPr lang="en-US" sz="1600" dirty="0">
                <a:latin typeface="Lucida Console" panose="020B0609040504020204" pitchFamily="49" charset="0"/>
              </a:rPr>
              <a:t> (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toGreet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return </a:t>
            </a:r>
            <a:r>
              <a:rPr lang="en-US" sz="1600" b="1" dirty="0">
                <a:latin typeface="Lucida Console" panose="020B0609040504020204" pitchFamily="49" charset="0"/>
              </a:rPr>
              <a:t>function () {  </a:t>
            </a:r>
            <a:r>
              <a:rPr lang="en-US" sz="1600" b="1" dirty="0" err="1">
                <a:latin typeface="Lucida Console" panose="020B0609040504020204" pitchFamily="49" charset="0"/>
              </a:rPr>
              <a:t>greetFunction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toGreet</a:t>
            </a:r>
            <a:r>
              <a:rPr lang="en-US" sz="1600" b="1" dirty="0" smtClean="0">
                <a:latin typeface="Lucida Console" panose="020B0609040504020204" pitchFamily="49" charset="0"/>
              </a:rPr>
              <a:t>)};  // the closure</a:t>
            </a:r>
            <a:r>
              <a:rPr lang="en-US" sz="1600" dirty="0" smtClean="0">
                <a:latin typeface="Lucida Console" panose="020B0609040504020204" pitchFamily="49" charset="0"/>
              </a:rPr>
              <a:t/>
            </a:r>
            <a:br>
              <a:rPr lang="en-US" sz="1600" dirty="0" smtClean="0">
                <a:latin typeface="Lucida Console" panose="020B0609040504020204" pitchFamily="49" charset="0"/>
              </a:rPr>
            </a:br>
            <a:r>
              <a:rPr lang="en-US" sz="1600" dirty="0" smtClean="0">
                <a:latin typeface="Lucida Console" panose="020B0609040504020204" pitchFamily="49" charset="0"/>
              </a:rPr>
              <a:t>}  </a:t>
            </a:r>
            <a:endParaRPr lang="en-US" sz="16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getGreeter</a:t>
            </a:r>
            <a:r>
              <a:rPr lang="en-US" sz="1600" b="1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process.argv</a:t>
            </a:r>
            <a:r>
              <a:rPr lang="en-US" sz="1600" b="1" dirty="0">
                <a:latin typeface="Lucida Console" panose="020B0609040504020204" pitchFamily="49" charset="0"/>
              </a:rPr>
              <a:t>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], g)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05" y="4581128"/>
            <a:ext cx="5975691" cy="222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31917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process.argv.slice</a:t>
            </a:r>
            <a:r>
              <a:rPr lang="en-US" sz="1600" dirty="0">
                <a:latin typeface="Lucida Console" panose="020B0609040504020204" pitchFamily="49" charset="0"/>
              </a:rPr>
              <a:t>(2).</a:t>
            </a:r>
            <a:r>
              <a:rPr lang="en-US" sz="1600" dirty="0" err="1">
                <a:latin typeface="Lucida Console" panose="020B0609040504020204" pitchFamily="49" charset="0"/>
              </a:rPr>
              <a:t>forEach</a:t>
            </a:r>
            <a:r>
              <a:rPr lang="en-US" sz="1600" dirty="0">
                <a:latin typeface="Lucida Console" panose="020B0609040504020204" pitchFamily="49" charset="0"/>
              </a:rPr>
              <a:t>(function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val</a:t>
            </a:r>
            <a:r>
              <a:rPr lang="en-US" sz="1600" dirty="0" smtClean="0">
                <a:latin typeface="Lucida Console" panose="020B0609040504020204" pitchFamily="49" charset="0"/>
              </a:rPr>
              <a:t>) </a:t>
            </a:r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fs.appendFileSync</a:t>
            </a:r>
            <a:r>
              <a:rPr lang="en-US" sz="1600" dirty="0">
                <a:latin typeface="Lucida Console" panose="020B0609040504020204" pitchFamily="49" charset="0"/>
              </a:rPr>
              <a:t>("./output.txt", </a:t>
            </a:r>
            <a:r>
              <a:rPr lang="en-US" sz="1600" dirty="0" err="1">
                <a:latin typeface="Lucida Console" panose="020B0609040504020204" pitchFamily="49" charset="0"/>
              </a:rPr>
              <a:t>val</a:t>
            </a:r>
            <a:r>
              <a:rPr lang="en-US" sz="16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34233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err="1" smtClean="0"/>
              <a:t>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  <a:endParaRPr lang="nl-NL" dirty="0" smtClean="0"/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25144"/>
            <a:ext cx="5375920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702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latin typeface="Lucida Console" panose="020B0609040504020204" pitchFamily="49" charset="0"/>
              </a:rPr>
              <a:t>var</a:t>
            </a:r>
            <a:r>
              <a:rPr lang="en-US" sz="1500" b="1" dirty="0">
                <a:latin typeface="Lucida Console" panose="020B0609040504020204" pitchFamily="49" charset="0"/>
              </a:rPr>
              <a:t> 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 = require('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g = function (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dirty="0" err="1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('Hello %s!', 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 (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,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b="1" dirty="0" smtClean="0">
                <a:latin typeface="Lucida Console" panose="020B0609040504020204" pitchFamily="49" charset="0"/>
              </a:rPr>
              <a:t>util</a:t>
            </a:r>
            <a:r>
              <a:rPr lang="en-US" sz="1500" dirty="0" smtClean="0">
                <a:latin typeface="Lucida Console" panose="020B0609040504020204" pitchFamily="49" charset="0"/>
              </a:rPr>
              <a:t>.log(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util</a:t>
            </a:r>
            <a:r>
              <a:rPr lang="en-US" sz="1500" dirty="0" err="1" smtClean="0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return </a:t>
            </a:r>
            <a:r>
              <a:rPr lang="en-US" sz="1500" dirty="0">
                <a:latin typeface="Lucida Console" panose="020B0609040504020204" pitchFamily="49" charset="0"/>
              </a:rPr>
              <a:t>function () { 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  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process.argv.slice</a:t>
            </a:r>
            <a:r>
              <a:rPr lang="en-US" sz="1500" dirty="0">
                <a:latin typeface="Lucida Console" panose="020B0609040504020204" pitchFamily="49" charset="0"/>
              </a:rPr>
              <a:t>(2).</a:t>
            </a:r>
            <a:r>
              <a:rPr lang="en-US" sz="1500" dirty="0" err="1">
                <a:latin typeface="Lucida Console" panose="020B0609040504020204" pitchFamily="49" charset="0"/>
              </a:rPr>
              <a:t>forEach</a:t>
            </a:r>
            <a:r>
              <a:rPr lang="en-US" sz="1500" dirty="0">
                <a:latin typeface="Lucida Console" panose="020B0609040504020204" pitchFamily="49" charset="0"/>
              </a:rPr>
              <a:t>(function 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setTimeout</a:t>
            </a:r>
            <a:r>
              <a:rPr lang="en-US" sz="1500" dirty="0">
                <a:latin typeface="Lucida Console" panose="020B0609040504020204" pitchFamily="49" charset="0"/>
              </a:rPr>
              <a:t>(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69160"/>
            <a:ext cx="6494246" cy="182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browsefery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0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085184"/>
            <a:ext cx="8211600" cy="151216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55575" y="-12271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307975" y="-10747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460375" y="-9223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612775" y="-7699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639971"/>
            <a:ext cx="8580437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2780928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436096" y="2512090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2051720" y="3212976"/>
            <a:ext cx="3384376" cy="34323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8187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94189" y="3522494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539552" y="4365104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2051720" y="3844238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516216" y="3522494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24" y="548680"/>
            <a:ext cx="6048672" cy="990000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</a:t>
            </a:r>
            <a:r>
              <a:rPr lang="nl-NL" dirty="0" smtClean="0"/>
              <a:t>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12160" y="3735677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 smtClean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77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627784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092280" y="4746081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54138" y="477979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776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</a:t>
            </a:r>
            <a:r>
              <a:rPr lang="nl-NL" dirty="0" err="1" smtClean="0"/>
              <a:t>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8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9" y="2564904"/>
            <a:ext cx="7963833" cy="199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serve static file: /public/index.html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res.writeHead</a:t>
            </a:r>
            <a:r>
              <a:rPr lang="en-US" sz="16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fs.createReadStream</a:t>
            </a:r>
            <a:r>
              <a:rPr lang="en-US" sz="16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6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27" y="6020739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5274848"/>
            <a:ext cx="1224136" cy="13225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57192"/>
            <a:ext cx="4105148" cy="1582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704348" y="6053084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19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4231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http = require('http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host: 'www.un.org</a:t>
            </a:r>
            <a:r>
              <a:rPr lang="en-US" sz="1500" dirty="0" smtClean="0">
                <a:latin typeface="Lucida Console" panose="020B0609040504020204" pitchFamily="49" charset="0"/>
              </a:rPr>
              <a:t>',   </a:t>
            </a:r>
            <a:r>
              <a:rPr lang="en-US" sz="1500" dirty="0">
                <a:latin typeface="Lucida Console" panose="020B0609040504020204" pitchFamily="49" charset="0"/>
              </a:rPr>
              <a:t>path: '/</a:t>
            </a:r>
            <a:r>
              <a:rPr lang="en-US" sz="1500" dirty="0" err="1">
                <a:latin typeface="Lucida Console" panose="020B0609040504020204" pitchFamily="49" charset="0"/>
              </a:rPr>
              <a:t>en</a:t>
            </a:r>
            <a:r>
              <a:rPr lang="en-US" sz="1500" dirty="0">
                <a:latin typeface="Lucida Console" panose="020B0609040504020204" pitchFamily="49" charset="0"/>
              </a:rPr>
              <a:t>/universal-declaration-human-rights</a:t>
            </a:r>
            <a:r>
              <a:rPr lang="en-US" sz="1500" dirty="0" smtClean="0">
                <a:latin typeface="Lucida Console" panose="020B0609040504020204" pitchFamily="49" charset="0"/>
              </a:rPr>
              <a:t>/' };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server = </a:t>
            </a:r>
            <a:r>
              <a:rPr lang="en-US" sz="1500" dirty="0" err="1">
                <a:latin typeface="Lucida Console" panose="020B0609040504020204" pitchFamily="49" charset="0"/>
              </a:rPr>
              <a:t>http.createServer</a:t>
            </a:r>
            <a:r>
              <a:rPr lang="en-US" sz="1500" dirty="0">
                <a:latin typeface="Lucida Console" panose="020B0609040504020204" pitchFamily="49" charset="0"/>
              </a:rPr>
              <a:t>(function </a:t>
            </a:r>
            <a:r>
              <a:rPr lang="en-US" sz="1500" dirty="0" err="1">
                <a:latin typeface="Lucida Console" panose="020B0609040504020204" pitchFamily="49" charset="0"/>
              </a:rPr>
              <a:t>handleRequest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res.writeHead</a:t>
            </a:r>
            <a:r>
              <a:rPr lang="en-US" sz="1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b="1" dirty="0" err="1">
                <a:latin typeface="Lucida Console" panose="020B0609040504020204" pitchFamily="49" charset="0"/>
              </a:rPr>
              <a:t>http.get</a:t>
            </a:r>
            <a:r>
              <a:rPr lang="en-US" sz="1500" dirty="0">
                <a:latin typeface="Lucida Console" panose="020B0609040504020204" pitchFamily="49" charset="0"/>
              </a:rPr>
              <a:t>(options, </a:t>
            </a:r>
            <a:r>
              <a:rPr lang="en-US" sz="1500" dirty="0" smtClean="0">
                <a:latin typeface="Lucida Console" panose="020B0609040504020204" pitchFamily="49" charset="0"/>
              </a:rPr>
              <a:t>function </a:t>
            </a:r>
            <a:r>
              <a:rPr lang="en-US" sz="1500" dirty="0" err="1" smtClean="0">
                <a:latin typeface="Lucida Console" panose="020B0609040504020204" pitchFamily="49" charset="0"/>
              </a:rPr>
              <a:t>handleRemoteResponse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  <a:r>
              <a:rPr lang="en-US" sz="1500" dirty="0" err="1" smtClean="0">
                <a:latin typeface="Lucida Console" panose="020B0609040504020204" pitchFamily="49" charset="0"/>
              </a:rPr>
              <a:t>resp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("data", function(chunk) { </a:t>
            </a:r>
            <a:r>
              <a:rPr lang="en-US" sz="1500" dirty="0" smtClean="0">
                <a:latin typeface="Lucida Console" panose="020B0609040504020204" pitchFamily="49" charset="0"/>
              </a:rPr>
              <a:t>//response </a:t>
            </a:r>
            <a:r>
              <a:rPr lang="en-US" sz="1500" dirty="0">
                <a:latin typeface="Lucida Console" panose="020B0609040504020204" pitchFamily="49" charset="0"/>
              </a:rPr>
              <a:t>returned in chunks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	  </a:t>
            </a:r>
            <a:r>
              <a:rPr lang="en-US" sz="1500" dirty="0" smtClean="0">
                <a:latin typeface="Lucida Console" panose="020B0609040504020204" pitchFamily="49" charset="0"/>
              </a:rPr>
              <a:t>    body </a:t>
            </a:r>
            <a:r>
              <a:rPr lang="en-US" sz="1500" dirty="0">
                <a:latin typeface="Lucida Console" panose="020B0609040504020204" pitchFamily="49" charset="0"/>
              </a:rPr>
              <a:t>= </a:t>
            </a:r>
            <a:r>
              <a:rPr lang="en-US" sz="1500" dirty="0" err="1">
                <a:latin typeface="Lucida Console" panose="020B0609040504020204" pitchFamily="49" charset="0"/>
              </a:rPr>
              <a:t>body+chunk</a:t>
            </a:r>
            <a:r>
              <a:rPr lang="en-US" sz="1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("end", function() { </a:t>
            </a:r>
            <a:r>
              <a:rPr lang="en-US" sz="1500" dirty="0" smtClean="0">
                <a:latin typeface="Lucida Console" panose="020B0609040504020204" pitchFamily="49" charset="0"/>
              </a:rPr>
              <a:t>//when </a:t>
            </a:r>
            <a:r>
              <a:rPr lang="en-US" sz="1500" dirty="0">
                <a:latin typeface="Lucida Console" panose="020B0609040504020204" pitchFamily="49" charset="0"/>
              </a:rPr>
              <a:t>response is </a:t>
            </a:r>
            <a:r>
              <a:rPr lang="en-US" sz="1500" dirty="0" smtClean="0">
                <a:latin typeface="Lucida Console" panose="020B0609040504020204" pitchFamily="49" charset="0"/>
              </a:rPr>
              <a:t>complete, pass </a:t>
            </a:r>
            <a:r>
              <a:rPr lang="en-US" sz="1500" dirty="0">
                <a:latin typeface="Lucida Console" panose="020B0609040504020204" pitchFamily="49" charset="0"/>
              </a:rPr>
              <a:t>it on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 err="1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console.log("Got error: </a:t>
            </a:r>
            <a:r>
              <a:rPr lang="en-US" sz="1500" dirty="0" smtClean="0">
                <a:latin typeface="Lucida Console" panose="020B0609040504020204" pitchFamily="49" charset="0"/>
              </a:rPr>
              <a:t>"+ </a:t>
            </a:r>
            <a:r>
              <a:rPr lang="en-US" sz="1500" dirty="0" err="1">
                <a:latin typeface="Lucida Console" panose="020B0609040504020204" pitchFamily="49" charset="0"/>
              </a:rPr>
              <a:t>e.message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smtClean="0">
                <a:latin typeface="Lucida Console" panose="020B0609040504020204" pitchFamily="49" charset="0"/>
              </a:rPr>
              <a:t>}).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8126" y="5229200"/>
            <a:ext cx="726253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6" y="6237477"/>
            <a:ext cx="1271634" cy="7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4659965" y="5795239"/>
            <a:ext cx="998161" cy="38829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861849" y="5472508"/>
            <a:ext cx="1174647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Remote Website</a:t>
            </a:r>
            <a:endParaRPr lang="nl-NL" sz="1600" b="1" dirty="0" smtClean="0"/>
          </a:p>
          <a:p>
            <a:pPr algn="ctr"/>
            <a:endParaRPr lang="nl-NL" sz="1600" dirty="0" smtClean="0"/>
          </a:p>
        </p:txBody>
      </p:sp>
      <p:cxnSp>
        <p:nvCxnSpPr>
          <p:cNvPr id="16" name="Elbow Connector 15"/>
          <p:cNvCxnSpPr/>
          <p:nvPr/>
        </p:nvCxnSpPr>
        <p:spPr>
          <a:xfrm>
            <a:off x="6406898" y="6098954"/>
            <a:ext cx="1477470" cy="2433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77698" y="6084585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</a:p>
          <a:p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20" name="Rectangle 19"/>
          <p:cNvSpPr/>
          <p:nvPr/>
        </p:nvSpPr>
        <p:spPr>
          <a:xfrm>
            <a:off x="8100392" y="6207801"/>
            <a:ext cx="720080" cy="3062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51" y="5595815"/>
            <a:ext cx="2170052" cy="117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799"/>
            <a:ext cx="6622504" cy="32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799"/>
            <a:ext cx="6408712" cy="5161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7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4" y="4116288"/>
            <a:ext cx="6562700" cy="26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  <a:endParaRPr lang="nl-NL" dirty="0" smtClean="0"/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3045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</a:t>
            </a:r>
            <a:r>
              <a:rPr lang="en-US" sz="1600" dirty="0" smtClean="0">
                <a:latin typeface="Lucida Console" panose="020B0609040504020204" pitchFamily="49" charset="0"/>
              </a:rPr>
              <a:t>});</a:t>
            </a:r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3848" y="548680"/>
            <a:ext cx="5904656" cy="990000"/>
          </a:xfrm>
        </p:spPr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2160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</a:t>
            </a:r>
            <a:r>
              <a:rPr lang="en-US" sz="1600" b="1" dirty="0">
                <a:latin typeface="Lucida Console" panose="020B0609040504020204" pitchFamily="49" charset="0"/>
              </a:rPr>
              <a:t>use(</a:t>
            </a:r>
            <a:r>
              <a:rPr lang="en-US" sz="1600" b="1" dirty="0" err="1">
                <a:latin typeface="Lucida Console" panose="020B0609040504020204" pitchFamily="49" charset="0"/>
              </a:rPr>
              <a:t>express.static</a:t>
            </a:r>
            <a:r>
              <a:rPr lang="en-US" sz="1600" b="1" dirty="0">
                <a:latin typeface="Lucida Console" panose="020B0609040504020204" pitchFamily="49" charset="0"/>
              </a:rPr>
              <a:t>(__</a:t>
            </a:r>
            <a:r>
              <a:rPr lang="en-US" sz="1600" b="1" dirty="0" err="1">
                <a:latin typeface="Lucida Console" panose="020B0609040504020204" pitchFamily="49" charset="0"/>
              </a:rPr>
              <a:t>dirname</a:t>
            </a:r>
            <a:r>
              <a:rPr lang="en-US" sz="16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7"/>
            <a:ext cx="1296144" cy="1152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00" y="5516683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4652586"/>
            <a:ext cx="1368152" cy="19447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704348" y="5300659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4111574" cy="203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04348" y="5732707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mage.jpg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s</a:t>
            </a:r>
            <a:r>
              <a:rPr lang="nl-NL" sz="1200" dirty="0" smtClean="0"/>
              <a:t>ome-pdf.pdf</a:t>
            </a:r>
            <a:endParaRPr lang="en-US" sz="12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49" y="6162051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</a:t>
            </a:r>
            <a:r>
              <a:rPr lang="nl-NL" dirty="0" smtClean="0"/>
              <a:t>files</a:t>
            </a:r>
            <a:endParaRPr lang="nl-NL" dirty="0" smtClean="0"/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3264"/>
            <a:ext cx="4284025" cy="26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365104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010472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7930053" y="3682291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900" dirty="0" smtClean="0"/>
              <a:t>REST API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5180230" y="4051657"/>
            <a:ext cx="2815628" cy="811601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691680" y="4509120"/>
            <a:ext cx="3187595" cy="2195585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8229097" y="4067593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467200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112568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3508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sz="1600" b="1" dirty="0" err="1">
                <a:latin typeface="Lucida Console" panose="020B0609040504020204" pitchFamily="49" charset="0"/>
              </a:rPr>
              <a:t>var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latin typeface="Lucida Console" panose="020B0609040504020204" pitchFamily="49" charset="0"/>
              </a:rPr>
              <a:t>bodyParser</a:t>
            </a:r>
            <a:r>
              <a:rPr lang="en-US" sz="1600" b="1" dirty="0">
                <a:latin typeface="Lucida Console" panose="020B0609040504020204" pitchFamily="49" charset="0"/>
              </a:rPr>
              <a:t> = require('body-parser');</a:t>
            </a:r>
            <a:r>
              <a:rPr lang="en-US" sz="1600" dirty="0">
                <a:latin typeface="Lucida Console" panose="020B0609040504020204" pitchFamily="49" charset="0"/>
              </a:rPr>
              <a:t> // 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bodyParser.urlencoded</a:t>
            </a:r>
            <a:r>
              <a:rPr lang="en-US" sz="1600" dirty="0">
                <a:latin typeface="Lucida Console" panose="020B0609040504020204" pitchFamily="49" charset="0"/>
              </a:rPr>
              <a:t>({ </a:t>
            </a:r>
            <a:r>
              <a:rPr lang="en-US" sz="1600" dirty="0" smtClean="0">
                <a:latin typeface="Lucida Console" panose="020B0609040504020204" pitchFamily="49" charset="0"/>
              </a:rPr>
              <a:t>extended</a:t>
            </a:r>
            <a:r>
              <a:rPr lang="en-US" sz="1600" dirty="0">
                <a:latin typeface="Lucida Console" panose="020B0609040504020204" pitchFamily="49" charset="0"/>
              </a:rPr>
              <a:t>: true}))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</a:t>
            </a:r>
            <a:r>
              <a:rPr lang="en-US" sz="1600" b="1" dirty="0">
                <a:latin typeface="Lucida Console" panose="020B0609040504020204" pitchFamily="49" charset="0"/>
              </a:rPr>
              <a:t>.post('/forms/*', function (</a:t>
            </a:r>
            <a:r>
              <a:rPr lang="en-US" sz="1600" b="1" dirty="0" err="1">
                <a:latin typeface="Lucida Console" panose="020B0609040504020204" pitchFamily="49" charset="0"/>
              </a:rPr>
              <a:t>req</a:t>
            </a:r>
            <a:r>
              <a:rPr lang="en-US" sz="16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6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req.body</a:t>
            </a:r>
            <a:r>
              <a:rPr lang="en-US" sz="1600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   </a:t>
            </a:r>
            <a:r>
              <a:rPr lang="en-US" sz="1600" b="1" dirty="0" err="1">
                <a:latin typeface="Lucida Console" panose="020B0609040504020204" pitchFamily="49" charset="0"/>
              </a:rPr>
              <a:t>res.end</a:t>
            </a:r>
            <a:r>
              <a:rPr lang="en-US" sz="1600" b="1" dirty="0">
                <a:latin typeface="Lucida Console" panose="020B0609040504020204" pitchFamily="49" charset="0"/>
              </a:rPr>
              <a:t>('Thank you '+ 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req.body.firstname</a:t>
            </a:r>
            <a:r>
              <a:rPr lang="en-US" sz="1600" b="1" dirty="0" smtClean="0">
                <a:latin typeface="Lucida Console" panose="020B0609040504020204" pitchFamily="49" charset="0"/>
              </a:rPr>
              <a:t/>
            </a:r>
            <a:br>
              <a:rPr lang="en-US" sz="1600" b="1" dirty="0" smtClean="0">
                <a:latin typeface="Lucida Console" panose="020B0609040504020204" pitchFamily="49" charset="0"/>
              </a:rPr>
            </a:br>
            <a:r>
              <a:rPr lang="en-US" sz="1600" b="1" dirty="0" smtClean="0">
                <a:latin typeface="Lucida Console" panose="020B0609040504020204" pitchFamily="49" charset="0"/>
              </a:rPr>
              <a:t>                      +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+</a:t>
            </a:r>
            <a:r>
              <a:rPr lang="en-US" sz="1600" b="1" dirty="0" err="1">
                <a:latin typeface="Lucida Console" panose="020B0609040504020204" pitchFamily="49" charset="0"/>
              </a:rPr>
              <a:t>req.body.lastname</a:t>
            </a:r>
            <a:r>
              <a:rPr lang="en-US" sz="16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express.static</a:t>
            </a:r>
            <a:r>
              <a:rPr lang="en-US" sz="1600" dirty="0">
                <a:latin typeface="Lucida Console" panose="020B0609040504020204" pitchFamily="49" charset="0"/>
              </a:rPr>
              <a:t>(__</a:t>
            </a:r>
            <a:r>
              <a:rPr lang="en-US" sz="1600" dirty="0" err="1">
                <a:latin typeface="Lucida Console" panose="020B0609040504020204" pitchFamily="49" charset="0"/>
              </a:rPr>
              <a:t>dirname</a:t>
            </a:r>
            <a:r>
              <a:rPr lang="en-US" sz="16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.listen(3000);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458" y="517813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POST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527458" y="5555488"/>
            <a:ext cx="1340686" cy="3008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008112" cy="13225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41715"/>
            <a:ext cx="2194863" cy="112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500836"/>
            <a:ext cx="3018842" cy="131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07" y="6237312"/>
            <a:ext cx="1921945" cy="5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5498596" y="5793052"/>
            <a:ext cx="500803" cy="3823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5046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 fs </a:t>
            </a:r>
            <a:r>
              <a:rPr lang="en-US" sz="1500" dirty="0">
                <a:latin typeface="Lucida Console" panose="020B0609040504020204" pitchFamily="49" charset="0"/>
              </a:rPr>
              <a:t>= require('fs');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departments=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fs.readFileSync</a:t>
            </a:r>
            <a:r>
              <a:rPr lang="en-US" sz="1500" dirty="0">
                <a:latin typeface="Lucida Console" panose="020B0609040504020204" pitchFamily="49" charset="0"/>
              </a:rPr>
              <a:t>('</a:t>
            </a:r>
            <a:r>
              <a:rPr lang="en-US" sz="1500" dirty="0" err="1">
                <a:latin typeface="Lucida Console" panose="020B0609040504020204" pitchFamily="49" charset="0"/>
              </a:rPr>
              <a:t>departments.json</a:t>
            </a:r>
            <a:r>
              <a:rPr lang="en-US" sz="1500" dirty="0">
                <a:latin typeface="Lucida Console" panose="020B0609040504020204" pitchFamily="49" charset="0"/>
              </a:rPr>
              <a:t>', 'utf8</a:t>
            </a:r>
            <a:r>
              <a:rPr lang="en-US" sz="1500" dirty="0" smtClean="0">
                <a:latin typeface="Lucida Console" panose="020B0609040504020204" pitchFamily="49" charset="0"/>
              </a:rPr>
              <a:t>'));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department = </a:t>
            </a:r>
            <a:r>
              <a:rPr lang="en-US" sz="1500" dirty="0" err="1">
                <a:latin typeface="Lucida Console" panose="020B0609040504020204" pitchFamily="49" charset="0"/>
              </a:rPr>
              <a:t>getDepartment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console.log(</a:t>
            </a:r>
            <a:r>
              <a:rPr lang="en-US" sz="1500" dirty="0" err="1" smtClean="0">
                <a:latin typeface="Lucida Console" panose="020B0609040504020204" pitchFamily="49" charset="0"/>
              </a:rPr>
              <a:t>JSON.stringify</a:t>
            </a:r>
            <a:r>
              <a:rPr lang="en-US" sz="1500" dirty="0" smtClean="0">
                <a:latin typeface="Lucida Console" panose="020B0609040504020204" pitchFamily="49" charset="0"/>
              </a:rPr>
              <a:t>(department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department);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	   </a:t>
            </a:r>
            <a:r>
              <a:rPr lang="en-US" sz="1500" dirty="0" err="1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.use(</a:t>
            </a:r>
            <a:r>
              <a:rPr lang="en-US" sz="1500" dirty="0" err="1">
                <a:latin typeface="Lucida Console" panose="020B0609040504020204" pitchFamily="49" charset="0"/>
              </a:rPr>
              <a:t>express.static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100" dirty="0">
                <a:latin typeface="Lucida Console" panose="020B0609040504020204" pitchFamily="49" charset="0"/>
              </a:rPr>
              <a:t>function </a:t>
            </a:r>
            <a:r>
              <a:rPr lang="en-US" sz="1100" dirty="0" err="1" smtClean="0">
                <a:latin typeface="Lucida Console" panose="020B0609040504020204" pitchFamily="49" charset="0"/>
              </a:rPr>
              <a:t>getDepartment</a:t>
            </a:r>
            <a:r>
              <a:rPr lang="en-US" sz="1100" dirty="0" smtClean="0">
                <a:latin typeface="Lucida Console" panose="020B0609040504020204" pitchFamily="49" charset="0"/>
              </a:rPr>
              <a:t>(</a:t>
            </a:r>
            <a:r>
              <a:rPr lang="en-US" sz="1100" dirty="0" err="1" smtClean="0">
                <a:latin typeface="Lucida Console" panose="020B0609040504020204" pitchFamily="49" charset="0"/>
              </a:rPr>
              <a:t>depIdentifier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for (</a:t>
            </a:r>
            <a:r>
              <a:rPr lang="en-US" sz="1100" dirty="0" err="1">
                <a:latin typeface="Lucida Console" panose="020B0609040504020204" pitchFamily="49" charset="0"/>
              </a:rPr>
              <a:t>var</a:t>
            </a:r>
            <a:r>
              <a:rPr lang="en-US" sz="1100" dirty="0"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=0;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&lt; </a:t>
            </a:r>
            <a:r>
              <a:rPr lang="en-US" sz="1100" dirty="0" err="1">
                <a:latin typeface="Lucida Console" panose="020B0609040504020204" pitchFamily="49" charset="0"/>
              </a:rPr>
              <a:t>departments.length</a:t>
            </a:r>
            <a:r>
              <a:rPr lang="en-US" sz="1100" dirty="0">
                <a:latin typeface="Lucida Console" panose="020B0609040504020204" pitchFamily="49" charset="0"/>
              </a:rPr>
              <a:t>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if (departments[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].DEPARTMENT_ID == </a:t>
            </a:r>
            <a:r>
              <a:rPr lang="en-US" sz="1100" dirty="0" err="1" smtClean="0">
                <a:latin typeface="Lucida Console" panose="020B0609040504020204" pitchFamily="49" charset="0"/>
              </a:rPr>
              <a:t>deptIdentifier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	  return 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100" dirty="0" smtClean="0">
                <a:latin typeface="Lucida Console" panose="020B0609040504020204" pitchFamily="49" charset="0"/>
              </a:rPr>
              <a:t>}// </a:t>
            </a:r>
            <a:r>
              <a:rPr lang="en-US" sz="1100" dirty="0" err="1">
                <a:latin typeface="Lucida Console" panose="020B0609040504020204" pitchFamily="49" charset="0"/>
              </a:rPr>
              <a:t>getDepartment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81537" y="578000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45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3672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b="1" dirty="0">
                <a:latin typeface="Lucida Console" panose="020B0609040504020204" pitchFamily="49" charset="0"/>
              </a:rPr>
              <a:t>.use(</a:t>
            </a:r>
            <a:r>
              <a:rPr lang="en-US" sz="1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1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post('/forms/department',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req.body</a:t>
            </a:r>
            <a:r>
              <a:rPr lang="en-US" sz="1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</a:t>
            </a:r>
            <a:r>
              <a:rPr lang="en-US" sz="1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1500" b="1" dirty="0">
                <a:latin typeface="Lucida Console" panose="020B0609040504020204" pitchFamily="49" charset="0"/>
              </a:rPr>
              <a:t>( {"DEPARTMENT_ID":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      ,"</a:t>
            </a:r>
            <a:r>
              <a:rPr lang="en-US" sz="1500" b="1" dirty="0">
                <a:latin typeface="Lucida Console" panose="020B0609040504020204" pitchFamily="49" charset="0"/>
              </a:rPr>
              <a:t>DEPARTMENT_NAME":req.body.departmentName});			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('Thank you for the new department '+ 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>
                <a:latin typeface="Lucida Console" panose="020B0609040504020204" pitchFamily="49" charset="0"/>
              </a:rPr>
              <a:t>+" "+</a:t>
            </a:r>
            <a:r>
              <a:rPr lang="en-US" sz="1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   </a:t>
            </a:r>
            <a:r>
              <a:rPr lang="en-US" sz="1500" b="1" dirty="0" smtClean="0">
                <a:latin typeface="Lucida Console" panose="020B0609040504020204" pitchFamily="49" charset="0"/>
              </a:rPr>
              <a:t>})</a:t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        .</a:t>
            </a:r>
            <a:r>
              <a:rPr lang="en-US" sz="1500" dirty="0">
                <a:latin typeface="Lucida Console" panose="020B0609040504020204" pitchFamily="49" charset="0"/>
              </a:rPr>
              <a:t>get('/departments/: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      …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dirty="0" smtClean="0">
                <a:latin typeface="Lucida Console" panose="020B0609040504020204" pitchFamily="49" charset="0"/>
              </a:rPr>
              <a:t>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856" y="573325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602128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Form </a:t>
            </a:r>
            <a:r>
              <a:rPr lang="nl-NL" sz="1600" i="1" dirty="0" err="1" smtClean="0"/>
              <a:t>Submit</a:t>
            </a:r>
            <a:endParaRPr lang="en-US" sz="16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4" y="5628720"/>
            <a:ext cx="2870646" cy="91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require('fs'), </a:t>
            </a:r>
            <a:r>
              <a:rPr lang="en-US" sz="1500" b="1" dirty="0">
                <a:latin typeface="Lucida Console" panose="020B0609040504020204" pitchFamily="49" charset="0"/>
              </a:rPr>
              <a:t>https = require('https</a:t>
            </a:r>
            <a:r>
              <a:rPr lang="en-US" sz="1500" b="1" dirty="0" smtClean="0">
                <a:latin typeface="Lucida Console" panose="020B0609040504020204" pitchFamily="49" charset="0"/>
              </a:rPr>
              <a:t>')</a:t>
            </a:r>
            <a:r>
              <a:rPr lang="en-US" sz="1500" dirty="0" smtClean="0">
                <a:latin typeface="Lucida Console" panose="020B0609040504020204" pitchFamily="49" charset="0"/>
              </a:rPr>
              <a:t>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get('/</a:t>
            </a:r>
            <a:r>
              <a:rPr lang="en-US" sz="1500" b="1" dirty="0" err="1">
                <a:latin typeface="Lucida Console" panose="020B0609040504020204" pitchFamily="49" charset="0"/>
              </a:rPr>
              <a:t>departmentdetails</a:t>
            </a:r>
            <a:r>
              <a:rPr lang="en-US" sz="1500" b="1" dirty="0">
                <a:latin typeface="Lucida Console" panose="020B0609040504020204" pitchFamily="49" charset="0"/>
              </a:rPr>
              <a:t>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</a:t>
            </a:r>
            <a:r>
              <a:rPr lang="en-US" sz="1500" b="1" dirty="0" smtClean="0">
                <a:latin typeface="Lucida Console" panose="020B0609040504020204" pitchFamily="49" charset="0"/>
              </a:rPr>
              <a:t>{</a:t>
            </a:r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>
                <a:latin typeface="Lucida Console" panose="020B0609040504020204" pitchFamily="49" charset="0"/>
              </a:rPr>
              <a:t>	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department = </a:t>
            </a:r>
            <a:r>
              <a:rPr lang="en-US" sz="1500" b="1" dirty="0" err="1">
                <a:latin typeface="Lucida Console" panose="020B0609040504020204" pitchFamily="49" charset="0"/>
              </a:rPr>
              <a:t>getDepartment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// </a:t>
            </a:r>
            <a:r>
              <a:rPr lang="en-US" sz="1500" b="1" dirty="0">
                <a:latin typeface="Lucida Console" panose="020B0609040504020204" pitchFamily="49" charset="0"/>
              </a:rPr>
              <a:t>get employee details for department from remote API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https.get</a:t>
            </a:r>
            <a:r>
              <a:rPr lang="en-US" sz="1500" b="1" dirty="0">
                <a:latin typeface="Lucida Console" panose="020B0609040504020204" pitchFamily="49" charset="0"/>
              </a:rPr>
              <a:t>({ host: </a:t>
            </a:r>
            <a:r>
              <a:rPr lang="en-US" sz="1500" b="1" dirty="0" smtClean="0">
                <a:latin typeface="Lucida Console" panose="020B0609040504020204" pitchFamily="49" charset="0"/>
              </a:rPr>
              <a:t>'data-api-oraclecloud.com', port</a:t>
            </a:r>
            <a:r>
              <a:rPr lang="en-US" sz="1500" b="1" dirty="0">
                <a:latin typeface="Lucida Console" panose="020B0609040504020204" pitchFamily="49" charset="0"/>
              </a:rPr>
              <a:t>: 443</a:t>
            </a:r>
            <a:r>
              <a:rPr lang="en-US" sz="1500" b="1" dirty="0" smtClean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        path</a:t>
            </a:r>
            <a:r>
              <a:rPr lang="en-US" sz="1500" b="1" dirty="0">
                <a:latin typeface="Lucida Console" panose="020B0609040504020204" pitchFamily="49" charset="0"/>
              </a:rPr>
              <a:t>: '/departments/'+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>, method</a:t>
            </a:r>
            <a:r>
              <a:rPr lang="en-US" sz="1500" b="1" dirty="0">
                <a:latin typeface="Lucida Console" panose="020B0609040504020204" pitchFamily="49" charset="0"/>
              </a:rPr>
              <a:t>: 'GET'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}, </a:t>
            </a:r>
            <a:r>
              <a:rPr lang="en-US" sz="1500" b="1" dirty="0">
                <a:latin typeface="Lucida Console" panose="020B0609040504020204" pitchFamily="49" charset="0"/>
              </a:rPr>
              <a:t>function </a:t>
            </a:r>
            <a:r>
              <a:rPr lang="en-US" sz="1500" b="1" dirty="0" err="1">
                <a:latin typeface="Lucida Console" panose="020B0609040504020204" pitchFamily="49" charset="0"/>
              </a:rPr>
              <a:t>handleRemoteResponse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resp</a:t>
            </a:r>
            <a:r>
              <a:rPr lang="en-US" sz="1500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body="";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("data", function(chunk) </a:t>
            </a:r>
            <a:r>
              <a:rPr lang="en-US" sz="1500" b="1" dirty="0" smtClean="0">
                <a:latin typeface="Lucida Console" panose="020B0609040504020204" pitchFamily="49" charset="0"/>
              </a:rPr>
              <a:t>{body += chunk;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department.employees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= </a:t>
            </a:r>
            <a:r>
              <a:rPr lang="en-US" sz="1500" b="1" dirty="0" err="1">
                <a:latin typeface="Lucida Console" panose="020B0609040504020204" pitchFamily="49" charset="0"/>
              </a:rPr>
              <a:t>JSON.parse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b="1" dirty="0" smtClean="0">
                <a:latin typeface="Lucida Console" panose="020B0609040504020204" pitchFamily="49" charset="0"/>
              </a:rPr>
              <a:t>(department</a:t>
            </a:r>
            <a:r>
              <a:rPr lang="en-US" sz="1500" b="1" dirty="0">
                <a:latin typeface="Lucida Console" panose="020B0609040504020204" pitchFamily="49" charset="0"/>
              </a:rPr>
              <a:t>); </a:t>
            </a:r>
            <a:r>
              <a:rPr lang="en-US" sz="1500" b="1" dirty="0" smtClean="0">
                <a:latin typeface="Lucida Console" panose="020B0609040504020204" pitchFamily="49" charset="0"/>
              </a:rPr>
              <a:t>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}) </a:t>
            </a:r>
            <a:r>
              <a:rPr lang="en-US" sz="1500" dirty="0">
                <a:latin typeface="Lucida Console" panose="020B0609040504020204" pitchFamily="49" charset="0"/>
              </a:rPr>
              <a:t>		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   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7570" y="607972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813974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634016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720480"/>
            <a:ext cx="1296144" cy="9488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236763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8280413" y="4725144"/>
            <a:ext cx="684076" cy="7820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dirty="0" smtClean="0"/>
              <a:t>REST API</a:t>
            </a:r>
            <a:endParaRPr lang="en-US" sz="1200" dirty="0"/>
          </a:p>
        </p:txBody>
      </p:sp>
      <p:sp>
        <p:nvSpPr>
          <p:cNvPr id="19" name="Right Arrow 18"/>
          <p:cNvSpPr/>
          <p:nvPr/>
        </p:nvSpPr>
        <p:spPr>
          <a:xfrm>
            <a:off x="7122528" y="4985944"/>
            <a:ext cx="1193887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49" y="548680"/>
            <a:ext cx="5096123" cy="621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5929313" cy="305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1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3" y="1268760"/>
            <a:ext cx="4883498" cy="59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6525344"/>
            <a:ext cx="8211600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 dirty="0" smtClean="0"/>
              <a:t>Source: </a:t>
            </a:r>
            <a:r>
              <a:rPr lang="nl-NL" sz="1200" dirty="0" err="1" smtClean="0"/>
              <a:t>Beginning</a:t>
            </a:r>
            <a:r>
              <a:rPr lang="nl-NL" sz="1200" dirty="0" smtClean="0"/>
              <a:t> Node.js - </a:t>
            </a:r>
            <a:r>
              <a:rPr lang="en-US" sz="1200" dirty="0"/>
              <a:t>by </a:t>
            </a:r>
            <a:r>
              <a:rPr lang="en-US" sz="1200" dirty="0" err="1"/>
              <a:t>Basarat</a:t>
            </a:r>
            <a:r>
              <a:rPr lang="en-US" sz="1200" dirty="0"/>
              <a:t> Ali Syed </a:t>
            </a:r>
            <a:r>
              <a:rPr lang="en-US" sz="1200" dirty="0" err="1" smtClean="0"/>
              <a:t>Apress</a:t>
            </a:r>
            <a:r>
              <a:rPr lang="en-US" sz="1200" dirty="0" smtClean="0"/>
              <a:t>, released</a:t>
            </a:r>
            <a:r>
              <a:rPr lang="en-US" sz="1200" dirty="0"/>
              <a:t>: December 2014</a:t>
            </a:r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718276" cy="36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155575" y="-12271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307975" y="-10747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1988840"/>
            <a:ext cx="6956532" cy="3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7864" y="548680"/>
            <a:ext cx="5472608" cy="990000"/>
          </a:xfrm>
        </p:spPr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1" y="1538680"/>
            <a:ext cx="6860682" cy="48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72" y="573419"/>
            <a:ext cx="5076782" cy="18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1092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683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275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8664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34578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4049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4640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5232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94964" y="3142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59023" y="4149080"/>
            <a:ext cx="360040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08520" y="5085184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9512" y="1916832"/>
            <a:ext cx="2376264" cy="20882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3696" y="57940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300192" y="5085184"/>
            <a:ext cx="1088197" cy="16544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1681" y="4149080"/>
            <a:ext cx="2016224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5776" y="24115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396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8802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208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6136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00192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0424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0830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1236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6" y="1556792"/>
            <a:ext cx="7097346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677380" y="3638140"/>
            <a:ext cx="6486908" cy="317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683568" y="768017"/>
            <a:ext cx="8342286" cy="604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9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9" y="5877272"/>
            <a:ext cx="35718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71" y="3516436"/>
            <a:ext cx="6905625" cy="324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8" y="6305897"/>
            <a:ext cx="178594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11360"/>
            <a:ext cx="4846637" cy="352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" y="260648"/>
            <a:ext cx="4291013" cy="554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smtClean="0"/>
              <a:t>construct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smtClean="0"/>
              <a:t>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smtClean="0"/>
              <a:t>response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47053" y="3861048"/>
            <a:ext cx="3251776" cy="16561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 smtClean="0"/>
              <a:t>: </a:t>
            </a:r>
            <a:r>
              <a:rPr lang="nl-NL" dirty="0" err="1" smtClean="0"/>
              <a:t>Spotify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Echonest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both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7092280" y="5035260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864" y="505915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54" y="5013176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128358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66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1920" y="4478960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nl-NL" sz="1600" i="1" dirty="0" smtClean="0"/>
          </a:p>
          <a:p>
            <a:r>
              <a:rPr lang="nl-NL" sz="1600" i="1" dirty="0"/>
              <a:t>f</a:t>
            </a:r>
            <a:r>
              <a:rPr lang="nl-NL" sz="1600" i="1" dirty="0" smtClean="0"/>
              <a:t>or </a:t>
            </a:r>
            <a:r>
              <a:rPr lang="nl-NL" sz="1600" i="1" dirty="0" err="1" smtClean="0"/>
              <a:t>some</a:t>
            </a:r>
            <a:r>
              <a:rPr lang="nl-NL" sz="1600" i="1" dirty="0" smtClean="0"/>
              <a:t> artist</a:t>
            </a:r>
            <a:endParaRPr lang="en-US" sz="1600" i="1" dirty="0"/>
          </a:p>
        </p:txBody>
      </p:sp>
      <p:sp>
        <p:nvSpPr>
          <p:cNvPr id="11" name="Right Arrow 10"/>
          <p:cNvSpPr/>
          <p:nvPr/>
        </p:nvSpPr>
        <p:spPr>
          <a:xfrm>
            <a:off x="6280486" y="5517232"/>
            <a:ext cx="153187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1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6310734" y="5062247"/>
            <a:ext cx="1141585" cy="6113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3878535" y="5062247"/>
            <a:ext cx="1249823" cy="40751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27054" y="5229200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4208" y="5301208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5046" y="5373216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44208" y="5445224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7054" y="5733256"/>
            <a:ext cx="104129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44208" y="5805264"/>
            <a:ext cx="1080120" cy="4227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55046" y="5877272"/>
            <a:ext cx="1113298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71398"/>
            <a:ext cx="3843039" cy="238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54" y="3598540"/>
            <a:ext cx="4211082" cy="47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7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53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9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 err="1" smtClean="0">
                <a:latin typeface="Lucida Console" panose="020B0609040504020204" pitchFamily="49" charset="0"/>
              </a:rPr>
              <a:t>async</a:t>
            </a:r>
            <a:r>
              <a:rPr lang="en-US" sz="1500" dirty="0" smtClean="0">
                <a:latin typeface="Lucida Console" panose="020B0609040504020204" pitchFamily="49" charset="0"/>
              </a:rPr>
              <a:t> = require(‘</a:t>
            </a:r>
            <a:r>
              <a:rPr lang="en-US" sz="1500" dirty="0" err="1" smtClean="0">
                <a:latin typeface="Lucida Console" panose="020B0609040504020204" pitchFamily="49" charset="0"/>
              </a:rPr>
              <a:t>async</a:t>
            </a:r>
            <a:r>
              <a:rPr lang="en-US" sz="1500" dirty="0" smtClean="0">
                <a:latin typeface="Lucida Console" panose="020B0609040504020204" pitchFamily="49" charset="0"/>
              </a:rPr>
              <a:t>')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,   fs = require(‘fs');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/>
            </a:r>
            <a:br>
              <a:rPr lang="en-US" sz="1500" dirty="0">
                <a:latin typeface="Lucida Console" panose="020B0609040504020204" pitchFamily="49" charset="0"/>
              </a:rPr>
            </a:b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obj</a:t>
            </a:r>
            <a:r>
              <a:rPr lang="en-US" sz="1500" dirty="0">
                <a:latin typeface="Lucida Console" panose="020B0609040504020204" pitchFamily="49" charset="0"/>
              </a:rPr>
              <a:t> = {dev: "/</a:t>
            </a:r>
            <a:r>
              <a:rPr lang="en-US" sz="1500" dirty="0" err="1">
                <a:latin typeface="Lucida Console" panose="020B0609040504020204" pitchFamily="49" charset="0"/>
              </a:rPr>
              <a:t>dev.json</a:t>
            </a:r>
            <a:r>
              <a:rPr lang="en-US" sz="1500" dirty="0">
                <a:latin typeface="Lucida Console" panose="020B0609040504020204" pitchFamily="49" charset="0"/>
              </a:rPr>
              <a:t>", test: "/</a:t>
            </a:r>
            <a:r>
              <a:rPr lang="en-US" sz="1500" dirty="0" err="1">
                <a:latin typeface="Lucida Console" panose="020B0609040504020204" pitchFamily="49" charset="0"/>
              </a:rPr>
              <a:t>test.json</a:t>
            </a:r>
            <a:r>
              <a:rPr lang="en-US" sz="1500" dirty="0">
                <a:latin typeface="Lucida Console" panose="020B0609040504020204" pitchFamily="49" charset="0"/>
              </a:rPr>
              <a:t>", prod: "/</a:t>
            </a:r>
            <a:r>
              <a:rPr lang="en-US" sz="1500" dirty="0" err="1">
                <a:latin typeface="Lucida Console" panose="020B0609040504020204" pitchFamily="49" charset="0"/>
              </a:rPr>
              <a:t>prod.json</a:t>
            </a:r>
            <a:r>
              <a:rPr lang="en-US" sz="1500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 = {};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 err="1">
                <a:latin typeface="Lucida Console" panose="020B0609040504020204" pitchFamily="49" charset="0"/>
              </a:rPr>
              <a:t>async.forEachOf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obj</a:t>
            </a:r>
            <a:r>
              <a:rPr lang="en-US" sz="1500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fs.readFile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[key] 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}, function (err) </a:t>
            </a:r>
            <a:r>
              <a:rPr lang="en-US" sz="1500" dirty="0" smtClean="0">
                <a:latin typeface="Lucida Console" panose="020B0609040504020204" pitchFamily="49" charset="0"/>
              </a:rPr>
              <a:t>{ // when all parallel actions are done – do something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  if (err)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//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doSomethingWith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})</a:t>
            </a:r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8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54" y="148478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2550671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6656"/>
            <a:ext cx="870232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 smtClean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oracledb</a:t>
            </a:r>
            <a:r>
              <a:rPr lang="en-US" sz="1500" dirty="0">
                <a:latin typeface="Lucida Console" panose="020B0609040504020204" pitchFamily="49" charset="0"/>
              </a:rPr>
              <a:t> = require('</a:t>
            </a:r>
            <a:r>
              <a:rPr lang="en-US" sz="1500" dirty="0" err="1">
                <a:latin typeface="Lucida Console" panose="020B0609040504020204" pitchFamily="49" charset="0"/>
              </a:rPr>
              <a:t>oracledb</a:t>
            </a:r>
            <a:r>
              <a:rPr lang="en-US" sz="1500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dbConfig</a:t>
            </a:r>
            <a:r>
              <a:rPr lang="en-US" sz="1500" dirty="0">
                <a:latin typeface="Lucida Console" panose="020B0609040504020204" pitchFamily="49" charset="0"/>
              </a:rPr>
              <a:t> = require('./dbconfig.js');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oracledb.getConnection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user          : </a:t>
            </a:r>
            <a:r>
              <a:rPr lang="en-US" sz="1500" dirty="0" err="1">
                <a:latin typeface="Lucida Console" panose="020B0609040504020204" pitchFamily="49" charset="0"/>
              </a:rPr>
              <a:t>dbConfig.user</a:t>
            </a:r>
            <a:r>
              <a:rPr lang="en-US" sz="15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password      : </a:t>
            </a:r>
            <a:r>
              <a:rPr lang="en-US" sz="1500" dirty="0" err="1">
                <a:latin typeface="Lucida Console" panose="020B0609040504020204" pitchFamily="49" charset="0"/>
              </a:rPr>
              <a:t>dbConfig.password</a:t>
            </a:r>
            <a:r>
              <a:rPr lang="en-US" sz="15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connectString</a:t>
            </a:r>
            <a:r>
              <a:rPr lang="en-US" sz="1500" dirty="0">
                <a:latin typeface="Lucida Console" panose="020B0609040504020204" pitchFamily="49" charset="0"/>
              </a:rPr>
              <a:t> : </a:t>
            </a:r>
            <a:r>
              <a:rPr lang="en-US" sz="1500" dirty="0" err="1">
                <a:latin typeface="Lucida Console" panose="020B0609040504020204" pitchFamily="49" charset="0"/>
              </a:rPr>
              <a:t>dbConfig.connectString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connection.execute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... 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5386558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59" y="5984341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092280" y="6030335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7668344" y="5469759"/>
            <a:ext cx="1224136" cy="127160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51173"/>
            <a:ext cx="6667500" cy="140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4283968" y="2780928"/>
            <a:ext cx="14401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PL/SQL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1700807"/>
            <a:ext cx="8640960" cy="49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Lucida Console" panose="020B0609040504020204" pitchFamily="49" charset="0"/>
              </a:rPr>
              <a:t>...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connection.execute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"</a:t>
            </a:r>
            <a:r>
              <a:rPr lang="en-US" sz="1500" b="1" dirty="0">
                <a:latin typeface="Lucida Console" panose="020B0609040504020204" pitchFamily="49" charset="0"/>
              </a:rPr>
              <a:t>SELECT </a:t>
            </a:r>
            <a:r>
              <a:rPr lang="en-US" sz="1500" b="1" dirty="0" err="1">
                <a:latin typeface="Lucida Console" panose="020B0609040504020204" pitchFamily="49" charset="0"/>
              </a:rPr>
              <a:t>department_id</a:t>
            </a:r>
            <a:r>
              <a:rPr lang="en-US" sz="1500" b="1" dirty="0">
                <a:latin typeface="Lucida Console" panose="020B0609040504020204" pitchFamily="49" charset="0"/>
              </a:rPr>
              <a:t>, </a:t>
            </a:r>
            <a:r>
              <a:rPr lang="en-US" sz="15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15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"WHERE </a:t>
            </a:r>
            <a:r>
              <a:rPr lang="en-US" sz="1500" b="1" dirty="0" err="1">
                <a:latin typeface="Lucida Console" panose="020B0609040504020204" pitchFamily="49" charset="0"/>
              </a:rPr>
              <a:t>department_id</a:t>
            </a:r>
            <a:r>
              <a:rPr lang="en-US" sz="1500" b="1" dirty="0">
                <a:latin typeface="Lucida Console" panose="020B0609040504020204" pitchFamily="49" charset="0"/>
              </a:rPr>
              <a:t> = :did</a:t>
            </a:r>
            <a:r>
              <a:rPr lang="en-US" sz="15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console.log(</a:t>
            </a:r>
            <a:r>
              <a:rPr lang="en-US" sz="1500" dirty="0" err="1">
                <a:latin typeface="Lucida Console" panose="020B0609040504020204" pitchFamily="49" charset="0"/>
              </a:rPr>
              <a:t>result.metaData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console.log(</a:t>
            </a:r>
            <a:r>
              <a:rPr lang="en-US" sz="1500" dirty="0" err="1">
                <a:latin typeface="Lucida Console" panose="020B0609040504020204" pitchFamily="49" charset="0"/>
              </a:rPr>
              <a:t>result.rows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{ </a:t>
            </a:r>
            <a:r>
              <a:rPr lang="en-US" sz="1500" dirty="0" err="1" smtClean="0">
                <a:latin typeface="Lucida Console" panose="020B0609040504020204" pitchFamily="49" charset="0"/>
              </a:rPr>
              <a:t>connection.release</a:t>
            </a:r>
            <a:r>
              <a:rPr lang="en-US" sz="1500" dirty="0" smtClean="0">
                <a:latin typeface="Lucida Console" panose="020B0609040504020204" pitchFamily="49" charset="0"/>
              </a:rPr>
              <a:t>( function(err</a:t>
            </a:r>
            <a:r>
              <a:rPr lang="en-US" sz="1500" dirty="0">
                <a:latin typeface="Lucida Console" panose="020B0609040504020204" pitchFamily="49" charset="0"/>
              </a:rPr>
              <a:t>) </a:t>
            </a:r>
            <a:r>
              <a:rPr lang="en-US" sz="1500" dirty="0" smtClean="0">
                <a:latin typeface="Lucida Console" panose="020B0609040504020204" pitchFamily="49" charset="0"/>
              </a:rPr>
              <a:t>{…});}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5386558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59" y="5984341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092280" y="6030335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7668344" y="5469759"/>
            <a:ext cx="1224136" cy="127160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07504" y="1916832"/>
            <a:ext cx="432048" cy="86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7010" y="548680"/>
            <a:ext cx="5479486" cy="990000"/>
          </a:xfrm>
        </p:spPr>
        <p:txBody>
          <a:bodyPr/>
          <a:lstStyle/>
          <a:p>
            <a:r>
              <a:rPr lang="nl-NL" dirty="0" smtClean="0"/>
              <a:t>Oracle Application Container Cloud for Node.js </a:t>
            </a:r>
            <a:r>
              <a:rPr lang="nl-NL" dirty="0" err="1" smtClean="0"/>
              <a:t>with</a:t>
            </a:r>
            <a:r>
              <a:rPr lang="nl-NL" dirty="0" smtClean="0"/>
              <a:t> DB driver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1649306" y="1412776"/>
            <a:ext cx="4320480" cy="396044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Application Container </a:t>
            </a:r>
            <a:r>
              <a:rPr lang="nl-NL" sz="1600" dirty="0" smtClean="0"/>
              <a:t>Cloud</a:t>
            </a:r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35909" y="2420888"/>
            <a:ext cx="2340768" cy="230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Docker</a:t>
            </a:r>
          </a:p>
          <a:p>
            <a:pPr algn="ctr"/>
            <a:r>
              <a:rPr lang="nl-NL" sz="1600" dirty="0" smtClean="0"/>
              <a:t>Node.js Container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1653" y="3501008"/>
            <a:ext cx="2592288" cy="32403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1653" y="3843046"/>
            <a:ext cx="2592288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9685" y="4347102"/>
            <a:ext cx="2304256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641" y="3071422"/>
            <a:ext cx="136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/>
              <a:t>REST </a:t>
            </a:r>
            <a:r>
              <a:rPr lang="nl-NL" sz="1600" dirty="0" err="1" smtClean="0"/>
              <a:t>clients</a:t>
            </a:r>
            <a:endParaRPr lang="en-US" sz="1600" dirty="0"/>
          </a:p>
        </p:txBody>
      </p:sp>
      <p:sp>
        <p:nvSpPr>
          <p:cNvPr id="11" name="AutoShape 2" descr="Application Container Cloud"/>
          <p:cNvSpPr>
            <a:spLocks noChangeAspect="1" noChangeArrowheads="1"/>
          </p:cNvSpPr>
          <p:nvPr/>
        </p:nvSpPr>
        <p:spPr bwMode="auto">
          <a:xfrm>
            <a:off x="155575" y="2155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53" y="1484784"/>
            <a:ext cx="72008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895948" y="3311349"/>
            <a:ext cx="1764705" cy="11977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1" y="3367964"/>
            <a:ext cx="4111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72136" y="3356992"/>
            <a:ext cx="737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dirty="0"/>
              <a:t>d</a:t>
            </a:r>
            <a:r>
              <a:rPr lang="nl-NL" sz="1200" dirty="0" smtClean="0"/>
              <a:t>ata-</a:t>
            </a:r>
            <a:r>
              <a:rPr lang="nl-NL" sz="1200" dirty="0" err="1" smtClean="0"/>
              <a:t>api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2967957" y="3717032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REST API</a:t>
            </a:r>
            <a:endParaRPr lang="en-US" sz="1100" dirty="0"/>
          </a:p>
        </p:txBody>
      </p:sp>
      <p:sp>
        <p:nvSpPr>
          <p:cNvPr id="17" name="Cloud 16"/>
          <p:cNvSpPr/>
          <p:nvPr/>
        </p:nvSpPr>
        <p:spPr>
          <a:xfrm>
            <a:off x="5220072" y="4315598"/>
            <a:ext cx="3528392" cy="256978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18" name="Right Arrow 17"/>
          <p:cNvSpPr/>
          <p:nvPr/>
        </p:nvSpPr>
        <p:spPr>
          <a:xfrm rot="2319200">
            <a:off x="4548715" y="4471434"/>
            <a:ext cx="1361527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ular Callout 18"/>
          <p:cNvSpPr/>
          <p:nvPr/>
        </p:nvSpPr>
        <p:spPr>
          <a:xfrm>
            <a:off x="6804248" y="2592197"/>
            <a:ext cx="1008112" cy="936104"/>
          </a:xfrm>
          <a:prstGeom prst="wedgeRectCallout">
            <a:avLst>
              <a:gd name="adj1" fmla="val -196853"/>
              <a:gd name="adj2" fmla="val 1882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Binding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3635897" y="3717032"/>
            <a:ext cx="864095" cy="39186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o</a:t>
            </a:r>
            <a:r>
              <a:rPr lang="nl-NL" sz="1100" dirty="0" err="1" smtClean="0"/>
              <a:t>racledb</a:t>
            </a:r>
            <a:endParaRPr lang="nl-NL" sz="1100" dirty="0" smtClean="0"/>
          </a:p>
          <a:p>
            <a:pPr algn="ctr"/>
            <a:r>
              <a:rPr lang="nl-NL" sz="1100" dirty="0" smtClean="0"/>
              <a:t>DB driver</a:t>
            </a:r>
            <a:endParaRPr lang="en-US" sz="1100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5940152" y="5841268"/>
            <a:ext cx="2016224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MyJCSDB</a:t>
            </a:r>
            <a:endParaRPr lang="en-US" sz="1200" dirty="0"/>
          </a:p>
        </p:txBody>
      </p:sp>
      <p:sp>
        <p:nvSpPr>
          <p:cNvPr id="22" name="Can 21"/>
          <p:cNvSpPr/>
          <p:nvPr/>
        </p:nvSpPr>
        <p:spPr>
          <a:xfrm>
            <a:off x="6156176" y="5157192"/>
            <a:ext cx="648072" cy="77633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err="1" smtClean="0"/>
              <a:t>demos</a:t>
            </a:r>
            <a:endParaRPr lang="en-US" sz="1100" dirty="0"/>
          </a:p>
        </p:txBody>
      </p:sp>
      <p:sp>
        <p:nvSpPr>
          <p:cNvPr id="23" name="Can 22"/>
          <p:cNvSpPr/>
          <p:nvPr/>
        </p:nvSpPr>
        <p:spPr>
          <a:xfrm>
            <a:off x="7092280" y="5157192"/>
            <a:ext cx="648072" cy="81008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smtClean="0"/>
              <a:t>PDB1</a:t>
            </a:r>
            <a:endParaRPr lang="en-US" sz="1100" dirty="0"/>
          </a:p>
        </p:txBody>
      </p:sp>
      <p:sp>
        <p:nvSpPr>
          <p:cNvPr id="24" name="Freeform 23"/>
          <p:cNvSpPr/>
          <p:nvPr/>
        </p:nvSpPr>
        <p:spPr>
          <a:xfrm>
            <a:off x="3530851" y="3901747"/>
            <a:ext cx="2978591" cy="1464859"/>
          </a:xfrm>
          <a:custGeom>
            <a:avLst/>
            <a:gdLst>
              <a:gd name="connsiteX0" fmla="*/ 0 w 2978591"/>
              <a:gd name="connsiteY0" fmla="*/ 115893 h 1464859"/>
              <a:gd name="connsiteX1" fmla="*/ 181070 w 2978591"/>
              <a:gd name="connsiteY1" fmla="*/ 7251 h 1464859"/>
              <a:gd name="connsiteX2" fmla="*/ 217284 w 2978591"/>
              <a:gd name="connsiteY2" fmla="*/ 296962 h 1464859"/>
              <a:gd name="connsiteX3" fmla="*/ 1122630 w 2978591"/>
              <a:gd name="connsiteY3" fmla="*/ 532352 h 1464859"/>
              <a:gd name="connsiteX4" fmla="*/ 2172832 w 2978591"/>
              <a:gd name="connsiteY4" fmla="*/ 1338111 h 1464859"/>
              <a:gd name="connsiteX5" fmla="*/ 2525917 w 2978591"/>
              <a:gd name="connsiteY5" fmla="*/ 1320004 h 1464859"/>
              <a:gd name="connsiteX6" fmla="*/ 2978591 w 2978591"/>
              <a:gd name="connsiteY6" fmla="*/ 1464859 h 146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8591" h="1464859">
                <a:moveTo>
                  <a:pt x="0" y="115893"/>
                </a:moveTo>
                <a:cubicBezTo>
                  <a:pt x="72428" y="46483"/>
                  <a:pt x="144856" y="-22927"/>
                  <a:pt x="181070" y="7251"/>
                </a:cubicBezTo>
                <a:cubicBezTo>
                  <a:pt x="217284" y="37429"/>
                  <a:pt x="60357" y="209445"/>
                  <a:pt x="217284" y="296962"/>
                </a:cubicBezTo>
                <a:cubicBezTo>
                  <a:pt x="374211" y="384479"/>
                  <a:pt x="796705" y="358827"/>
                  <a:pt x="1122630" y="532352"/>
                </a:cubicBezTo>
                <a:cubicBezTo>
                  <a:pt x="1448555" y="705877"/>
                  <a:pt x="1938951" y="1206836"/>
                  <a:pt x="2172832" y="1338111"/>
                </a:cubicBezTo>
                <a:cubicBezTo>
                  <a:pt x="2406713" y="1469386"/>
                  <a:pt x="2391624" y="1298879"/>
                  <a:pt x="2525917" y="1320004"/>
                </a:cubicBezTo>
                <a:cubicBezTo>
                  <a:pt x="2660210" y="1341129"/>
                  <a:pt x="2819400" y="1402994"/>
                  <a:pt x="2978591" y="146485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/>
          <p:cNvSpPr/>
          <p:nvPr/>
        </p:nvSpPr>
        <p:spPr>
          <a:xfrm>
            <a:off x="6228184" y="5373216"/>
            <a:ext cx="504056" cy="2272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smtClean="0"/>
              <a:t>HR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34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Next steps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API Development</a:t>
            </a:r>
            <a:endParaRPr lang="nl-NL" dirty="0" smtClean="0"/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  <a:endParaRPr lang="nl-NL" dirty="0" smtClean="0"/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</a:t>
            </a:r>
            <a:r>
              <a:rPr lang="nl-NL" dirty="0" smtClean="0"/>
              <a:t>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</a:t>
            </a:r>
            <a:r>
              <a:rPr lang="nl-NL" dirty="0" smtClean="0"/>
              <a:t>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  <a:endParaRPr lang="nl-NL" dirty="0" smtClean="0"/>
          </a:p>
          <a:p>
            <a:r>
              <a:rPr lang="nl-NL" dirty="0" err="1" smtClean="0"/>
              <a:t>Promises</a:t>
            </a:r>
            <a:r>
              <a:rPr lang="nl-NL" dirty="0" smtClean="0"/>
              <a:t> – for </a:t>
            </a:r>
            <a:r>
              <a:rPr lang="nl-NL" dirty="0" err="1" smtClean="0"/>
              <a:t>an</a:t>
            </a:r>
            <a:r>
              <a:rPr lang="nl-NL" dirty="0" smtClean="0"/>
              <a:t> escape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hell</a:t>
            </a:r>
            <a:endParaRPr lang="nl-NL" dirty="0" smtClean="0"/>
          </a:p>
          <a:p>
            <a:r>
              <a:rPr lang="nl-NL" dirty="0" err="1" smtClean="0"/>
              <a:t>IDEs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4513803"/>
            <a:ext cx="4167096" cy="208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6" y="2492896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9322" y="2882363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5656" y="4106499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275856" y="2492896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sp>
        <p:nvSpPr>
          <p:cNvPr id="9" name="Can 8"/>
          <p:cNvSpPr/>
          <p:nvPr/>
        </p:nvSpPr>
        <p:spPr>
          <a:xfrm>
            <a:off x="7246938" y="2204863"/>
            <a:ext cx="997470" cy="91481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44008" y="2492896"/>
            <a:ext cx="1584176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Business Tier</a:t>
            </a:r>
          </a:p>
          <a:p>
            <a:pPr algn="ctr"/>
            <a:endParaRPr lang="nl-NL" sz="1600" dirty="0"/>
          </a:p>
          <a:p>
            <a:pPr algn="ctr"/>
            <a:r>
              <a:rPr lang="nl-NL" sz="1600" dirty="0" smtClean="0"/>
              <a:t>Integration </a:t>
            </a:r>
          </a:p>
          <a:p>
            <a:pPr algn="ctr"/>
            <a:r>
              <a:rPr lang="nl-NL" sz="1600" dirty="0" err="1" smtClean="0"/>
              <a:t>Orchestration</a:t>
            </a:r>
            <a:r>
              <a:rPr lang="nl-NL" sz="1600" dirty="0" smtClean="0"/>
              <a:t>/ BPM</a:t>
            </a:r>
          </a:p>
          <a:p>
            <a:pPr algn="ctr"/>
            <a:r>
              <a:rPr lang="nl-NL" sz="1600" dirty="0" smtClean="0"/>
              <a:t>Background Jobs</a:t>
            </a:r>
            <a:endParaRPr lang="en-US" sz="16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6228184" y="2662270"/>
            <a:ext cx="1018754" cy="4574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030914" y="3327565"/>
            <a:ext cx="1213494" cy="749507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7652304" y="3717032"/>
            <a:ext cx="1213494" cy="749507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907704" y="2780928"/>
            <a:ext cx="1440160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904038" y="3681028"/>
            <a:ext cx="1443826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355976" y="3356992"/>
            <a:ext cx="43204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6228184" y="3537012"/>
            <a:ext cx="802730" cy="25899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6228184" y="3537012"/>
            <a:ext cx="1424120" cy="64846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246938" y="5013176"/>
            <a:ext cx="151216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6732240" y="5733256"/>
            <a:ext cx="1448180" cy="792088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External</a:t>
            </a:r>
            <a:r>
              <a:rPr lang="nl-NL" sz="1600" dirty="0"/>
              <a:t> Service</a:t>
            </a:r>
            <a:endParaRPr lang="en-US" sz="16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6228184" y="3681028"/>
            <a:ext cx="1018754" cy="1764196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6228184" y="3789040"/>
            <a:ext cx="508548" cy="2448272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25" y="458165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3927594" y="4347757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5727794" y="4365630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5" y="3238279"/>
            <a:ext cx="479095" cy="4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90" y="3741846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23" y="4677950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845" y="3310213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4" y="2660318"/>
            <a:ext cx="7448502" cy="364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2367" y="3077526"/>
            <a:ext cx="4151784" cy="20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2987824" y="1654861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427984" y="1412776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724128" y="1870885"/>
            <a:ext cx="864096" cy="687089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Custom</a:t>
            </a:r>
            <a:r>
              <a:rPr lang="nl-NL" sz="1100" dirty="0" smtClean="0"/>
              <a:t> Node.js app</a:t>
            </a:r>
            <a:endParaRPr lang="en-US" sz="1100" dirty="0"/>
          </a:p>
        </p:txBody>
      </p:sp>
      <p:sp>
        <p:nvSpPr>
          <p:cNvPr id="6" name="Down Arrow 5"/>
          <p:cNvSpPr/>
          <p:nvPr/>
        </p:nvSpPr>
        <p:spPr>
          <a:xfrm>
            <a:off x="3419872" y="5949280"/>
            <a:ext cx="180020" cy="170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5776" y="59492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136807"/>
            <a:ext cx="1808856" cy="7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59632" y="3356992"/>
            <a:ext cx="6336704" cy="352839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72816"/>
            <a:ext cx="8211600" cy="5085184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i="1" dirty="0" err="1" smtClean="0"/>
              <a:t>express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default </a:t>
            </a:r>
            <a:r>
              <a:rPr lang="en-US" dirty="0"/>
              <a:t>web application server </a:t>
            </a:r>
            <a:r>
              <a:rPr lang="en-US" dirty="0" smtClean="0"/>
              <a:t>framework</a:t>
            </a:r>
            <a:endParaRPr lang="nl-NL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dirty="0" smtClean="0"/>
              <a:t>package manager </a:t>
            </a:r>
            <a:r>
              <a:rPr lang="nl-NL" i="1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introduced</a:t>
            </a:r>
            <a:r>
              <a:rPr lang="nl-NL" dirty="0" smtClean="0"/>
              <a:t>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US" dirty="0" smtClean="0"/>
              <a:t>publish </a:t>
            </a:r>
            <a:r>
              <a:rPr lang="en-US" dirty="0"/>
              <a:t>and share open-source Node.js libraries and </a:t>
            </a:r>
            <a:r>
              <a:rPr lang="en-US" dirty="0" smtClean="0"/>
              <a:t>simplify </a:t>
            </a:r>
            <a:r>
              <a:rPr lang="en-US" dirty="0"/>
              <a:t>installation, updating and uninstallation of libraries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Native Windows </a:t>
            </a:r>
            <a:r>
              <a:rPr lang="nl-NL" dirty="0" err="1" smtClean="0"/>
              <a:t>implementation</a:t>
            </a:r>
            <a:r>
              <a:rPr lang="nl-NL" dirty="0" smtClean="0"/>
              <a:t> of Node.js </a:t>
            </a:r>
            <a:r>
              <a:rPr lang="nl-NL" dirty="0" err="1" smtClean="0"/>
              <a:t>released</a:t>
            </a:r>
            <a:endParaRPr lang="nl-NL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dirty="0" err="1"/>
              <a:t>Heroku</a:t>
            </a:r>
            <a:r>
              <a:rPr lang="nl-NL" dirty="0"/>
              <a:t>, </a:t>
            </a:r>
            <a:r>
              <a:rPr lang="nl-NL" dirty="0" err="1"/>
              <a:t>Joyent</a:t>
            </a:r>
            <a:r>
              <a:rPr lang="nl-NL" dirty="0"/>
              <a:t>, Cloud </a:t>
            </a:r>
            <a:r>
              <a:rPr lang="nl-NL" dirty="0" err="1"/>
              <a:t>Foundry</a:t>
            </a:r>
            <a:r>
              <a:rPr lang="nl-NL" dirty="0"/>
              <a:t>, </a:t>
            </a:r>
            <a:r>
              <a:rPr lang="nl-NL" dirty="0" err="1"/>
              <a:t>Nodester</a:t>
            </a:r>
            <a:r>
              <a:rPr lang="nl-NL" dirty="0"/>
              <a:t>, </a:t>
            </a:r>
            <a:r>
              <a:rPr lang="nl-NL" dirty="0" err="1"/>
              <a:t>NodeJitsu</a:t>
            </a:r>
            <a:r>
              <a:rPr lang="nl-NL" dirty="0"/>
              <a:t>, Microsoft </a:t>
            </a:r>
            <a:r>
              <a:rPr lang="nl-NL" dirty="0" err="1" smtClean="0"/>
              <a:t>Azure</a:t>
            </a:r>
            <a:r>
              <a:rPr lang="nl-NL" dirty="0" smtClean="0"/>
              <a:t>, IBM </a:t>
            </a:r>
            <a:r>
              <a:rPr lang="nl-NL" dirty="0" err="1" smtClean="0"/>
              <a:t>BlueMix</a:t>
            </a:r>
            <a:r>
              <a:rPr lang="nl-NL" dirty="0" smtClean="0"/>
              <a:t>, Google </a:t>
            </a:r>
            <a:r>
              <a:rPr lang="nl-NL" dirty="0" err="1" smtClean="0"/>
              <a:t>AppEngine</a:t>
            </a:r>
            <a:r>
              <a:rPr lang="nl-NL" dirty="0" smtClean="0"/>
              <a:t>, AWS, …</a:t>
            </a:r>
          </a:p>
          <a:p>
            <a:r>
              <a:rPr lang="nl-NL" dirty="0" smtClean="0"/>
              <a:t>2015</a:t>
            </a:r>
          </a:p>
          <a:p>
            <a:pPr lvl="1"/>
            <a:r>
              <a:rPr lang="nl-NL" dirty="0" smtClean="0"/>
              <a:t>Oracle releases 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 for Node.js</a:t>
            </a:r>
          </a:p>
          <a:p>
            <a:pPr lvl="1"/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forks</a:t>
            </a:r>
            <a:r>
              <a:rPr lang="nl-NL" dirty="0" smtClean="0"/>
              <a:t> </a:t>
            </a:r>
            <a:r>
              <a:rPr lang="nl-NL" dirty="0" err="1" smtClean="0"/>
              <a:t>brought</a:t>
            </a:r>
            <a:r>
              <a:rPr lang="nl-NL" dirty="0" smtClean="0"/>
              <a:t> back </a:t>
            </a:r>
            <a:r>
              <a:rPr lang="nl-NL" dirty="0" err="1" smtClean="0"/>
              <a:t>together</a:t>
            </a:r>
            <a:r>
              <a:rPr lang="nl-NL" dirty="0" smtClean="0"/>
              <a:t>: Node v4.0 </a:t>
            </a:r>
            <a:r>
              <a:rPr lang="nl-NL" dirty="0" err="1" smtClean="0"/>
              <a:t>including</a:t>
            </a:r>
            <a:r>
              <a:rPr lang="nl-NL" dirty="0" smtClean="0"/>
              <a:t> V8 </a:t>
            </a:r>
            <a:r>
              <a:rPr lang="nl-NL" dirty="0" err="1" smtClean="0"/>
              <a:t>with</a:t>
            </a:r>
            <a:r>
              <a:rPr lang="nl-NL" dirty="0" smtClean="0"/>
              <a:t> ES6 features</a:t>
            </a:r>
          </a:p>
          <a:p>
            <a:pPr lvl="1"/>
            <a:r>
              <a:rPr lang="nl-NL" dirty="0" smtClean="0"/>
              <a:t>Open Source </a:t>
            </a:r>
            <a:r>
              <a:rPr lang="nl-NL" dirty="0" err="1" smtClean="0"/>
              <a:t>under</a:t>
            </a:r>
            <a:r>
              <a:rPr lang="nl-NL" dirty="0" smtClean="0"/>
              <a:t> Governance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Node.js </a:t>
            </a:r>
            <a:r>
              <a:rPr lang="en-US" dirty="0" smtClean="0"/>
              <a:t>Foundation under Linux Foundation</a:t>
            </a:r>
            <a:endParaRPr lang="nl-NL" dirty="0" smtClean="0"/>
          </a:p>
          <a:p>
            <a:pPr lvl="1"/>
            <a:r>
              <a:rPr lang="nl-NL" dirty="0" smtClean="0"/>
              <a:t>Support for ARM processors</a:t>
            </a:r>
          </a:p>
          <a:p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Oracle Application Container Cloud </a:t>
            </a:r>
            <a:r>
              <a:rPr lang="nl-NL" dirty="0" err="1" smtClean="0"/>
              <a:t>with</a:t>
            </a:r>
            <a:r>
              <a:rPr lang="nl-NL" dirty="0" smtClean="0"/>
              <a:t> native support for Node.js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err="1" smtClean="0"/>
              <a:t>Current</a:t>
            </a:r>
            <a:r>
              <a:rPr lang="nl-NL" dirty="0" smtClean="0"/>
              <a:t> release: 5.9.1 (22nd </a:t>
            </a:r>
            <a:r>
              <a:rPr lang="nl-NL" dirty="0" err="1" smtClean="0"/>
              <a:t>March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2721546" y="445411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580112" y="432283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5580112" y="374677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5580112" y="317070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956376" y="2783047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956376" y="22069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956376" y="162253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580112" y="25946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Cube 1"/>
          <p:cNvSpPr/>
          <p:nvPr/>
        </p:nvSpPr>
        <p:spPr>
          <a:xfrm>
            <a:off x="5580112" y="201857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6732240" y="198884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6732240" y="141277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6732240" y="80062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23" name="Cube 22"/>
          <p:cNvSpPr/>
          <p:nvPr/>
        </p:nvSpPr>
        <p:spPr>
          <a:xfrm>
            <a:off x="4139952" y="1766550"/>
            <a:ext cx="1080120" cy="17413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4211960" y="126249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6699148" y="4805913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6771156" y="430185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27" name="Cube 26"/>
          <p:cNvSpPr/>
          <p:nvPr/>
        </p:nvSpPr>
        <p:spPr>
          <a:xfrm>
            <a:off x="827584" y="4011940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899592" y="35078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DCS</a:t>
            </a:r>
            <a:endParaRPr lang="en-US" sz="1600" dirty="0"/>
          </a:p>
        </p:txBody>
      </p:sp>
      <p:sp>
        <p:nvSpPr>
          <p:cNvPr id="29" name="Cube 28"/>
          <p:cNvSpPr/>
          <p:nvPr/>
        </p:nvSpPr>
        <p:spPr>
          <a:xfrm>
            <a:off x="2699792" y="3665629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2771800" y="316157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4427984" y="638132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Cube 31"/>
          <p:cNvSpPr/>
          <p:nvPr/>
        </p:nvSpPr>
        <p:spPr>
          <a:xfrm>
            <a:off x="4427984" y="580526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4427984" y="51770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>
                <a:solidFill>
                  <a:schemeClr val="lt1"/>
                </a:solidFill>
              </a:rPr>
              <a:t>ACC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35" name="Cube 34"/>
          <p:cNvSpPr/>
          <p:nvPr/>
        </p:nvSpPr>
        <p:spPr>
          <a:xfrm>
            <a:off x="1367644" y="1067651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1439652" y="563596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37" name="Cube 36"/>
          <p:cNvSpPr/>
          <p:nvPr/>
        </p:nvSpPr>
        <p:spPr>
          <a:xfrm>
            <a:off x="1439652" y="4788507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1511660" y="4284452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40" name="Cube 39"/>
          <p:cNvSpPr/>
          <p:nvPr/>
        </p:nvSpPr>
        <p:spPr>
          <a:xfrm>
            <a:off x="4319972" y="1208488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5724128" y="193117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6156176" y="194657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7128284" y="722434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8169488" y="15145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8277500" y="1622535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8562620" y="1556709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7125372" y="419384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4717304" y="5081757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/>
          <p:cNvSpPr/>
          <p:nvPr/>
        </p:nvSpPr>
        <p:spPr>
          <a:xfrm>
            <a:off x="3131840" y="305356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/>
          <p:cNvSpPr/>
          <p:nvPr/>
        </p:nvSpPr>
        <p:spPr>
          <a:xfrm>
            <a:off x="1763260" y="45558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1" idx="4"/>
            <a:endCxn id="50" idx="1"/>
          </p:cNvCxnSpPr>
          <p:nvPr/>
        </p:nvCxnSpPr>
        <p:spPr>
          <a:xfrm>
            <a:off x="1925278" y="590599"/>
            <a:ext cx="1287571" cy="2516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0" idx="0"/>
            <a:endCxn id="40" idx="1"/>
          </p:cNvCxnSpPr>
          <p:nvPr/>
        </p:nvCxnSpPr>
        <p:spPr>
          <a:xfrm flipV="1">
            <a:off x="3266855" y="1262494"/>
            <a:ext cx="1134126" cy="179106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0" idx="4"/>
            <a:endCxn id="42" idx="2"/>
          </p:cNvCxnSpPr>
          <p:nvPr/>
        </p:nvCxnSpPr>
        <p:spPr>
          <a:xfrm>
            <a:off x="4481990" y="1343504"/>
            <a:ext cx="1242138" cy="7226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0"/>
            <a:endCxn id="44" idx="2"/>
          </p:cNvCxnSpPr>
          <p:nvPr/>
        </p:nvCxnSpPr>
        <p:spPr>
          <a:xfrm flipV="1">
            <a:off x="5859143" y="857450"/>
            <a:ext cx="1269141" cy="107372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3" idx="4"/>
            <a:endCxn id="48" idx="0"/>
          </p:cNvCxnSpPr>
          <p:nvPr/>
        </p:nvCxnSpPr>
        <p:spPr>
          <a:xfrm>
            <a:off x="6318194" y="2081586"/>
            <a:ext cx="942193" cy="21122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5"/>
            <a:endCxn id="46" idx="2"/>
          </p:cNvCxnSpPr>
          <p:nvPr/>
        </p:nvCxnSpPr>
        <p:spPr>
          <a:xfrm flipV="1">
            <a:off x="6372200" y="1729288"/>
            <a:ext cx="1905300" cy="2982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4"/>
            <a:endCxn id="42" idx="1"/>
          </p:cNvCxnSpPr>
          <p:nvPr/>
        </p:nvCxnSpPr>
        <p:spPr>
          <a:xfrm>
            <a:off x="4856597" y="1370507"/>
            <a:ext cx="948540" cy="6146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5"/>
            <a:endCxn id="48" idx="2"/>
          </p:cNvCxnSpPr>
          <p:nvPr/>
        </p:nvCxnSpPr>
        <p:spPr>
          <a:xfrm flipV="1">
            <a:off x="4933328" y="4328861"/>
            <a:ext cx="2192044" cy="83390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5"/>
            <a:endCxn id="45" idx="2"/>
          </p:cNvCxnSpPr>
          <p:nvPr/>
        </p:nvCxnSpPr>
        <p:spPr>
          <a:xfrm flipV="1">
            <a:off x="5940152" y="1649538"/>
            <a:ext cx="2229336" cy="3626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0" idx="2"/>
            <a:endCxn id="28" idx="5"/>
          </p:cNvCxnSpPr>
          <p:nvPr/>
        </p:nvCxnSpPr>
        <p:spPr>
          <a:xfrm flipH="1">
            <a:off x="1835696" y="3188577"/>
            <a:ext cx="1296144" cy="58933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0" idx="3"/>
            <a:endCxn id="38" idx="0"/>
          </p:cNvCxnSpPr>
          <p:nvPr/>
        </p:nvCxnSpPr>
        <p:spPr>
          <a:xfrm flipH="1">
            <a:off x="2069722" y="3269586"/>
            <a:ext cx="1143127" cy="10148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7956376" y="455583"/>
            <a:ext cx="1138637" cy="622468"/>
            <a:chOff x="6034350" y="890197"/>
            <a:chExt cx="2052551" cy="992031"/>
          </a:xfrm>
        </p:grpSpPr>
        <p:sp>
          <p:nvSpPr>
            <p:cNvPr id="73" name="Cloud 72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8" name="Straight Arrow Connector 77"/>
          <p:cNvCxnSpPr>
            <a:stCxn id="44" idx="5"/>
          </p:cNvCxnSpPr>
          <p:nvPr/>
        </p:nvCxnSpPr>
        <p:spPr>
          <a:xfrm flipV="1">
            <a:off x="7344308" y="590599"/>
            <a:ext cx="758289" cy="212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7" y="538240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be 63"/>
          <p:cNvSpPr/>
          <p:nvPr/>
        </p:nvSpPr>
        <p:spPr>
          <a:xfrm>
            <a:off x="4572000" y="113701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4694579" y="123549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64" idx="1"/>
            <a:endCxn id="58" idx="3"/>
          </p:cNvCxnSpPr>
          <p:nvPr/>
        </p:nvCxnSpPr>
        <p:spPr>
          <a:xfrm flipH="1" flipV="1">
            <a:off x="3687332" y="782106"/>
            <a:ext cx="965677" cy="4089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2" idx="0"/>
            <a:endCxn id="64" idx="0"/>
          </p:cNvCxnSpPr>
          <p:nvPr/>
        </p:nvCxnSpPr>
        <p:spPr>
          <a:xfrm flipH="1" flipV="1">
            <a:off x="4707015" y="1137011"/>
            <a:ext cx="1152128" cy="7941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1"/>
            <a:endCxn id="36" idx="0"/>
          </p:cNvCxnSpPr>
          <p:nvPr/>
        </p:nvCxnSpPr>
        <p:spPr>
          <a:xfrm flipH="1" flipV="1">
            <a:off x="1997714" y="563596"/>
            <a:ext cx="1090193" cy="2185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847559" y="4912494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Cube 66"/>
          <p:cNvSpPr/>
          <p:nvPr/>
        </p:nvSpPr>
        <p:spPr>
          <a:xfrm>
            <a:off x="2919567" y="4408439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cxnSp>
        <p:nvCxnSpPr>
          <p:cNvPr id="69" name="Straight Arrow Connector 68"/>
          <p:cNvCxnSpPr>
            <a:stCxn id="50" idx="4"/>
            <a:endCxn id="67" idx="0"/>
          </p:cNvCxnSpPr>
          <p:nvPr/>
        </p:nvCxnSpPr>
        <p:spPr>
          <a:xfrm>
            <a:off x="3293858" y="3188577"/>
            <a:ext cx="183771" cy="121986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4" y="4606391"/>
            <a:ext cx="582850" cy="5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be 70"/>
          <p:cNvSpPr/>
          <p:nvPr/>
        </p:nvSpPr>
        <p:spPr>
          <a:xfrm>
            <a:off x="3927679" y="3665629"/>
            <a:ext cx="1328397" cy="855042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/>
            </a:r>
            <a:br>
              <a:rPr lang="nl-NL" sz="1100" dirty="0" smtClean="0"/>
            </a:br>
            <a:endParaRPr lang="nl-NL" sz="1100" dirty="0" smtClean="0"/>
          </a:p>
          <a:p>
            <a:pPr algn="ctr"/>
            <a:r>
              <a:rPr lang="nl-NL" sz="1100" dirty="0" smtClean="0"/>
              <a:t>mediator-proxy</a:t>
            </a:r>
            <a:endParaRPr lang="en-US" sz="1100" dirty="0"/>
          </a:p>
        </p:txBody>
      </p:sp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11" y="3678022"/>
            <a:ext cx="407265" cy="3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818778"/>
            <a:ext cx="115212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https://nodejs.org/images/logo.svg"/>
          <p:cNvSpPr>
            <a:spLocks noChangeAspect="1" noChangeArrowheads="1"/>
          </p:cNvSpPr>
          <p:nvPr/>
        </p:nvSpPr>
        <p:spPr bwMode="auto">
          <a:xfrm>
            <a:off x="155575" y="-14017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https://nodejs.org/images/logo.svg"/>
          <p:cNvSpPr>
            <a:spLocks noChangeAspect="1" noChangeArrowheads="1"/>
          </p:cNvSpPr>
          <p:nvPr/>
        </p:nvSpPr>
        <p:spPr bwMode="auto">
          <a:xfrm>
            <a:off x="307975" y="-12493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https://nodejs.org/images/logo.svg"/>
          <p:cNvSpPr>
            <a:spLocks noChangeAspect="1" noChangeArrowheads="1"/>
          </p:cNvSpPr>
          <p:nvPr/>
        </p:nvSpPr>
        <p:spPr bwMode="auto">
          <a:xfrm>
            <a:off x="460375" y="-10969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40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2555776" y="2018578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3545204" y="2054582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95380" y="1802554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20072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497446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668935" y="4580795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639587" y="2957517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4237" y="875404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65356" y="5204645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7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theme/theme1.xml><?xml version="1.0" encoding="utf-8"?>
<a:theme xmlns:a="http://schemas.openxmlformats.org/drawingml/2006/main" name="Amis PPT nieuw (03-06-2013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mis th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BB16BB707F6D46B9645CA99004B4CC" ma:contentTypeVersion="0" ma:contentTypeDescription="Create a new document." ma:contentTypeScope="" ma:versionID="a09bd994abc5ee31c7179569fa34f12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200447-0037-45A1-8A3A-2034E67511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94D01-AA2A-4ED4-92F8-13223D5E0B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B9EA9B6-1E9D-48F4-8FE2-6C4860E55CA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 PPT nieuw (03-06-2013)</Template>
  <TotalTime>30559</TotalTime>
  <Words>2641</Words>
  <Application>Microsoft Office PowerPoint</Application>
  <PresentationFormat>On-screen Show (4:3)</PresentationFormat>
  <Paragraphs>694</Paragraphs>
  <Slides>59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Amis PPT nieuw (03-06-2013)</vt:lpstr>
      <vt:lpstr>Introducing Node.js</vt:lpstr>
      <vt:lpstr>Overview</vt:lpstr>
      <vt:lpstr>Popularity Ratings…</vt:lpstr>
      <vt:lpstr>PowerPoint Presentation</vt:lpstr>
      <vt:lpstr>PowerPoint Presentation</vt:lpstr>
      <vt:lpstr>JavaScript  in enterprise architecture</vt:lpstr>
      <vt:lpstr>Node.js is like a JS-DK – JavaScript Virtual Machine</vt:lpstr>
      <vt:lpstr>Brief History of Node.js</vt:lpstr>
      <vt:lpstr>PowerPoint Presentation</vt:lpstr>
      <vt:lpstr>Node.js one of the viable platforms within new Oracle Micro Services platform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Artist API</vt:lpstr>
      <vt:lpstr>async</vt:lpstr>
      <vt:lpstr>async – execute in parallel</vt:lpstr>
      <vt:lpstr>node-oracledb database driver</vt:lpstr>
      <vt:lpstr>Connect to Oracle Database from node application …</vt:lpstr>
      <vt:lpstr>… and perform SQL or PL/SQL</vt:lpstr>
      <vt:lpstr>Oracle Application Container Cloud for Node.js with DB driver</vt:lpstr>
      <vt:lpstr>Next steps and beyond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EverythingThatIsReallyUsefulinOracleDatabase12cforApplicationDevelopers_OOW2014</dc:title>
  <dc:creator>Lucas.Jellema@amis.nl</dc:creator>
  <cp:lastModifiedBy>Lucas Jellema</cp:lastModifiedBy>
  <cp:revision>768</cp:revision>
  <cp:lastPrinted>2013-03-13T15:49:11Z</cp:lastPrinted>
  <dcterms:created xsi:type="dcterms:W3CDTF">2013-06-19T12:21:41Z</dcterms:created>
  <dcterms:modified xsi:type="dcterms:W3CDTF">2016-03-30T17:43:39Z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0x01010099BB16BB707F6D46B9645CA99004B4CC</vt:lpwstr>
  </property>
</Properties>
</file>